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9" r:id="rId2"/>
    <p:sldId id="372" r:id="rId3"/>
    <p:sldId id="373" r:id="rId4"/>
    <p:sldId id="371" r:id="rId5"/>
    <p:sldId id="359" r:id="rId6"/>
    <p:sldId id="360" r:id="rId7"/>
    <p:sldId id="328" r:id="rId8"/>
    <p:sldId id="308" r:id="rId9"/>
    <p:sldId id="351" r:id="rId10"/>
    <p:sldId id="352" r:id="rId11"/>
    <p:sldId id="353" r:id="rId12"/>
    <p:sldId id="355" r:id="rId13"/>
    <p:sldId id="312" r:id="rId14"/>
    <p:sldId id="315" r:id="rId15"/>
    <p:sldId id="350" r:id="rId16"/>
    <p:sldId id="313" r:id="rId17"/>
    <p:sldId id="314" r:id="rId18"/>
    <p:sldId id="316" r:id="rId19"/>
    <p:sldId id="318" r:id="rId20"/>
    <p:sldId id="319" r:id="rId21"/>
    <p:sldId id="320" r:id="rId22"/>
    <p:sldId id="323" r:id="rId23"/>
    <p:sldId id="324" r:id="rId24"/>
    <p:sldId id="361" r:id="rId25"/>
    <p:sldId id="362" r:id="rId26"/>
    <p:sldId id="357" r:id="rId27"/>
    <p:sldId id="325" r:id="rId28"/>
    <p:sldId id="374" r:id="rId29"/>
    <p:sldId id="367" r:id="rId30"/>
    <p:sldId id="364" r:id="rId31"/>
    <p:sldId id="370" r:id="rId32"/>
    <p:sldId id="369" r:id="rId33"/>
    <p:sldId id="321" r:id="rId34"/>
    <p:sldId id="326" r:id="rId35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CC"/>
    <a:srgbClr val="D6D345"/>
    <a:srgbClr val="B3D9DB"/>
    <a:srgbClr val="448D90"/>
    <a:srgbClr val="2A5658"/>
    <a:srgbClr val="CC0099"/>
    <a:srgbClr val="000000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2" autoAdjust="0"/>
    <p:restoredTop sz="99393" autoAdjust="0"/>
  </p:normalViewPr>
  <p:slideViewPr>
    <p:cSldViewPr>
      <p:cViewPr varScale="1">
        <p:scale>
          <a:sx n="90" d="100"/>
          <a:sy n="90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00" y="528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4" y="1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3DB95-BDC0-411E-A5D1-069728BF859E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4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DFF3-4B47-4D71-A58D-B9F72789F4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03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7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A8FEE6F-CF48-4B6D-BBF7-6F741C0CE993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Difundir el conocimiento del derecho a la protección de datos personales para promover su ejercicio y vigilar la debida observancia de las disposiciones previstas en la Ley y su Reglamento, en particular, aquellas relacionadas con el cumplimiento de obligaciones por parte de los sujetos regulados.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7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C37F6E3-562C-42BC-9DF0-B4EB5B17680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55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8893" indent="-288893" algn="just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8182" y="4415792"/>
            <a:ext cx="5505450" cy="4624898"/>
          </a:xfrm>
        </p:spPr>
        <p:txBody>
          <a:bodyPr/>
          <a:lstStyle/>
          <a:p>
            <a:r>
              <a:rPr lang="es-MX" dirty="0"/>
              <a:t>Con el fin de instrumentar acciones preventivas que </a:t>
            </a:r>
            <a:r>
              <a:rPr lang="es-MX" b="1" dirty="0"/>
              <a:t>promuevan el cumplimiento de las obligaciones</a:t>
            </a:r>
            <a:r>
              <a:rPr lang="es-MX" dirty="0"/>
              <a:t> de la Ley Federal de Protección de Datos Personales en Posesión de Particulares (LFPDPPP) </a:t>
            </a:r>
            <a:r>
              <a:rPr lang="es-MX" b="1" dirty="0"/>
              <a:t>y  el correcto ejercicio de los derechos y difundir entre las empresas sus alcances</a:t>
            </a:r>
            <a:r>
              <a:rPr lang="es-MX" dirty="0"/>
              <a:t>, con especial énfasis en la elaboración del Aviso de Privacidad, el Instituto  ha creado el </a:t>
            </a:r>
            <a:r>
              <a:rPr lang="es-MX" b="1" dirty="0"/>
              <a:t>Programa de Vinculación con las Empresas Privadas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b="1" dirty="0"/>
              <a:t>El Programa de Vinculación contempla dos estrategias de colaboración </a:t>
            </a:r>
            <a:r>
              <a:rPr lang="es-MX" dirty="0"/>
              <a:t>que se detonan a partir de la firma de convenios de colaboración entre el IFAI y las cámaras y asociaciones nacionales, estas dos estrategias son </a:t>
            </a:r>
            <a:r>
              <a:rPr lang="es-MX" b="1" dirty="0"/>
              <a:t>la integración de comités en materia de protección de datos y la impartición de talleres especializados de formación.</a:t>
            </a:r>
          </a:p>
          <a:p>
            <a:endParaRPr lang="es-MX" dirty="0"/>
          </a:p>
          <a:p>
            <a:r>
              <a:rPr lang="es-MX" b="1" dirty="0"/>
              <a:t>Los convenios de colaboración son una invitación a las organizaciones privadas </a:t>
            </a:r>
            <a:r>
              <a:rPr lang="es-MX" dirty="0"/>
              <a:t>a contribuir en la ejecución de acciones dirigidas a difundir y ampliar el conocimiento del derecho a la protección de datos personales entre sus asociados, así como a </a:t>
            </a:r>
            <a:r>
              <a:rPr lang="es-MX" b="1" dirty="0"/>
              <a:t>establecer estrategias y líneas de acción, con la finalidad de facilitar el cumplimiento</a:t>
            </a:r>
            <a:r>
              <a:rPr lang="es-MX" dirty="0"/>
              <a:t> de los preceptos establecidos. </a:t>
            </a:r>
          </a:p>
          <a:p>
            <a:r>
              <a:rPr lang="es-MX" dirty="0"/>
              <a:t>Asimismo, promueven la integración de </a:t>
            </a:r>
            <a:r>
              <a:rPr lang="es-MX" b="1" dirty="0"/>
              <a:t>Comités de Protección de Datos </a:t>
            </a:r>
            <a:r>
              <a:rPr lang="es-MX" dirty="0"/>
              <a:t>al interior de las organizaciones, </a:t>
            </a:r>
            <a:r>
              <a:rPr lang="es-MX" b="1" dirty="0"/>
              <a:t>que den asesoría a los asociados, determinen acciones para cumplir con los principios de protección y aseguramiento de datos, informen de las limitantes para alcanzar los fines de cumplimiento y sirvan de enlace con el IFAI para solventar requerimientos de información</a:t>
            </a:r>
            <a:r>
              <a:rPr lang="es-MX" dirty="0"/>
              <a:t>. </a:t>
            </a:r>
          </a:p>
          <a:p>
            <a:r>
              <a:rPr lang="es-MX" dirty="0"/>
              <a:t>Finalmente, prevén la </a:t>
            </a:r>
            <a:r>
              <a:rPr lang="es-MX" b="1" dirty="0"/>
              <a:t>impartición por parte del IFAI, de talleres de formación a ejecutivos</a:t>
            </a:r>
            <a:r>
              <a:rPr lang="es-MX" dirty="0"/>
              <a:t> y representantes de las cámaras y asociaciones.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410-52E1-45AC-B03E-C1DCDA72CF3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23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 el fin de lograr que el mayor número posible de responsables del tratamiento de datos personales cuente con el apoyo técnico necesario para dar cumplimento a las obligaciones que establece la Ley Federal de Protección de Datos Personales en Posesión de Particulares (LFPDPPP), se ha diseñado una </a:t>
            </a:r>
            <a:r>
              <a:rPr lang="es-MX" b="1" dirty="0"/>
              <a:t>estrategia nacional de formación de facilitadores en materia de protección de datos, al interior de las cámaras y asociaciones empresariales, a fin de integrar redes de asesores que brinden apoyo a los asociados y en sus centros de trabajo, generando un efecto multiplicador en la difusión del conocimiento.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C410-52E1-45AC-B03E-C1DCDA72CF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39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36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02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84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Es importante mencionar</a:t>
            </a:r>
            <a:r>
              <a:rPr lang="es-MX" baseline="0" dirty="0"/>
              <a:t> que el derecho que tiene el titular a manifestar su negativa es sin perjuicio de su derecho a la revocación del consentimiento, o bien, a ejercer en cualquier momento su derecho de oposición, en caso de que no manifieste su negativa.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14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1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09007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10547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2878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37514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43535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45705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8233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6237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Rectángulo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5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11216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08814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96475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/>
              <a:pPr/>
              <a:t>21/06/2019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presentermedia.com/index.php?target=closeup&amp;id=5027&amp;categoryid=123&amp;maincat=anims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presentermedia.com/index.php?target=closeup&amp;id=4542&amp;categoryid=121&amp;maincat=anims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HVrm0ZNS__aWLM&amp;tbnid=ywaIxIbTUgqWGM:&amp;ved=0CAUQjRw&amp;url=http://www.revistauniversolaboral.com/universolaboral2/index.php/de-interes/networking/item/455-redes-sociales-oportunidades-laborales.html&amp;ei=jNFfU-3bObS02AW1sIGYBg&amp;bvm=bv.65397613,d.b2I&amp;psig=AFQjCNEGGiHvyziew3fC4sTkgv60McwUaw&amp;ust=13988748759908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presentermedia.com/index.php?target=closeup&amp;id=8930&amp;categoryid=123&amp;maincat=animsp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presentermedia.com/index.php?target=closeup&amp;id=2470&amp;categoryid=121&amp;maincat=animsp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presentermedia.com/index.php?target=closeup&amp;id=4298&amp;categoryid=121&amp;maincat=animsp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evifaiprivada.ifai.org.mx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alcalde@ifai.org.mx" TargetMode="External"/><Relationship Id="rId2" Type="http://schemas.openxmlformats.org/officeDocument/2006/relationships/hyperlink" Target="mailto:adriana.baez@ifai.org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angeles.hernandez@ifai.org.mx" TargetMode="External"/><Relationship Id="rId2" Type="http://schemas.openxmlformats.org/officeDocument/2006/relationships/hyperlink" Target="mailto:ruben.carbajal@inai.org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acristina.levy@ifai.org.mx" TargetMode="External"/><Relationship Id="rId4" Type="http://schemas.openxmlformats.org/officeDocument/2006/relationships/hyperlink" Target="mailto:atencion@ifai.org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presentermedia.com/index.php?target=closeup&amp;id=7028&amp;categoryid=123&amp;maincat=anim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hyperlink" Target="http://www.presentermedia.com/index.php?target=closeup&amp;id=2125&amp;categoryid=123&amp;maincat=anims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63688" y="4149080"/>
            <a:ext cx="5472608" cy="122970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4600" b="1" dirty="0">
                <a:ln/>
                <a:solidFill>
                  <a:schemeClr val="accent4"/>
                </a:solidFill>
                <a:latin typeface="Arial Narrow" panose="020B0606020202030204" pitchFamily="34" charset="0"/>
              </a:rPr>
              <a:t>Taller para formadores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" y="2924944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Calisto MT" pitchFamily="18" charset="0"/>
              </a:rPr>
              <a:t>AVISO DE PRIVACIDAD</a:t>
            </a:r>
          </a:p>
        </p:txBody>
      </p:sp>
      <p:pic>
        <p:nvPicPr>
          <p:cNvPr id="1026" name="Picture 2" descr="Ev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" b="23406"/>
          <a:stretch/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833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17513"/>
              </p:ext>
            </p:extLst>
          </p:nvPr>
        </p:nvGraphicFramePr>
        <p:xfrm>
          <a:off x="0" y="1124744"/>
          <a:ext cx="9144000" cy="540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 Narrow" panose="020B060602020203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 Narrow" panose="020B0606020202030204" pitchFamily="34" charset="0"/>
                        </a:rPr>
                        <a:t>Contenido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 Narrow" panose="020B0606020202030204" pitchFamily="34" charset="0"/>
                        </a:rPr>
                        <a:t>Cuando se</a:t>
                      </a:r>
                      <a:r>
                        <a:rPr lang="es-MX" sz="1200" b="1" baseline="0" dirty="0">
                          <a:latin typeface="Arial Narrow" panose="020B0606020202030204" pitchFamily="34" charset="0"/>
                        </a:rPr>
                        <a:t> pone a disposición</a:t>
                      </a:r>
                      <a:endParaRPr lang="es-MX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73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 Narrow" panose="020B0606020202030204" pitchFamily="34" charset="0"/>
                        </a:rPr>
                        <a:t>Integral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Artículos 8, 15, 16, 33 y 36 de la LFPDPPP.   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Artículos 14, 24, 26, 30, 40, 41, 42, 68, 90 y 102 del Reglamento.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Vigésimo, Vigésimo primero, Vigésimo segundo, Vigésimo tercero, Vigésimo cuarto,</a:t>
                      </a:r>
                      <a:r>
                        <a:rPr lang="es-MX" sz="120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Vigésimo quinto, Vigésimo sexto, Vigésimo séptimo, Vigésimo octavo, Vigésimo noveno, Trigésimo, Trigésimo primero, Trigésimo segundo</a:t>
                      </a:r>
                      <a:r>
                        <a:rPr lang="es-MX" sz="120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Trigésimo tercero de los Lineamientos.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effectLst/>
                          <a:latin typeface="Arial Narrow" panose="020B0606020202030204" pitchFamily="34" charset="0"/>
                        </a:rPr>
                        <a:t>Cuando los datos se obtengan personalmente del titular, por ejemplo,  a través del llenado de cuestionarios</a:t>
                      </a:r>
                      <a:r>
                        <a:rPr lang="es-MX" sz="1200" b="1" kern="1200" baseline="0" dirty="0">
                          <a:effectLst/>
                          <a:latin typeface="Arial Narrow" panose="020B0606020202030204" pitchFamily="34" charset="0"/>
                        </a:rPr>
                        <a:t> o solicitudes en papel o en entrevistas.</a:t>
                      </a:r>
                      <a:endParaRPr lang="es-MX" sz="12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110"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Simplificado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Artículos 17, fracción II de la LFPDPPP y 27 del  Reglamento.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Trigésimo cuarto, Trigésimo quinto, Trigésimo sexto y Trigésimo séptimo de los Lineamientos.</a:t>
                      </a:r>
                    </a:p>
                    <a:p>
                      <a:pPr marL="0" lvl="0" indent="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None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 menos lo siguiente: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 identidad y domicilio del responsable. 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Las finalidades del tratamiento 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(distinguir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entre finalidades)</a:t>
                      </a: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Los mecanismos para conocer el aviso completo.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Cuando los datos se obtienen de manera directa del titular por cualquier medio electrónico, óptico, sonoro, visual, o a través de cualquier otra tecnología, por ejemplo, el registro de datos personales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en una página de Internet o el menú telefónico de atención de servicios al cliente.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26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 Narrow" panose="020B0606020202030204" pitchFamily="34" charset="0"/>
                        </a:rPr>
                        <a:t>Corto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 28 del Reglamento.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Trigésimo octavo, Trigésimo noveno, Cuadragésimo y Cuadragésimo primero de los Lineamientos.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None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 menos lo siguiente: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 identidad y domicilio del responsable. 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Las finalidades del tratamiento (</a:t>
                      </a: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es necesario distinguir</a:t>
                      </a:r>
                      <a:r>
                        <a:rPr lang="es-MX" sz="12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entre finalidades)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just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Los mecanismos para conocer el aviso completo.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effectLst/>
                          <a:latin typeface="Arial Narrow" panose="020B0606020202030204" pitchFamily="34" charset="0"/>
                        </a:rPr>
                        <a:t>Cuando el espacio para dar</a:t>
                      </a:r>
                      <a:r>
                        <a:rPr lang="es-MX" sz="1200" b="1" baseline="0" dirty="0">
                          <a:effectLst/>
                          <a:latin typeface="Arial Narrow" panose="020B0606020202030204" pitchFamily="34" charset="0"/>
                        </a:rPr>
                        <a:t> a conocer el Aviso de Privacidad sea limitado y por tanto los datos personales recabados sean mínimos, ejemplo, el cajero automático o el boleto de una rifa. </a:t>
                      </a:r>
                      <a:endParaRPr lang="es-MX" sz="12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/>
                      <a:endParaRPr lang="es-MX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03648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Modalidades del Aviso de Privacidad</a:t>
            </a:r>
          </a:p>
        </p:txBody>
      </p:sp>
    </p:spTree>
    <p:extLst>
      <p:ext uri="{BB962C8B-B14F-4D97-AF65-F5344CB8AC3E}">
        <p14:creationId xmlns:p14="http://schemas.microsoft.com/office/powerpoint/2010/main" val="199839405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7164288" y="1403053"/>
            <a:ext cx="1800200" cy="2160240"/>
            <a:chOff x="5450512" y="1516771"/>
            <a:chExt cx="2462451" cy="2462453"/>
          </a:xfrm>
        </p:grpSpPr>
        <p:pic>
          <p:nvPicPr>
            <p:cNvPr id="18435" name="Picture 3" descr="Trying Explaining Something 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512" y="1516771"/>
              <a:ext cx="2462451" cy="2462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5724128" y="3573016"/>
              <a:ext cx="19442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0591" y="908720"/>
            <a:ext cx="84969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Momentos para la puesta a disposición del Aviso de Privacidad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3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Arial Narrow" panose="020B0606020202030204" pitchFamily="34" charset="0"/>
              </a:rPr>
              <a:t>Si los datos se obtienen de manera </a:t>
            </a:r>
            <a:r>
              <a:rPr lang="es-MX" dirty="0">
                <a:highlight>
                  <a:srgbClr val="FFFF66"/>
                </a:highlight>
                <a:latin typeface="Arial Narrow" panose="020B0606020202030204" pitchFamily="34" charset="0"/>
              </a:rPr>
              <a:t>directa o personal</a:t>
            </a:r>
            <a:r>
              <a:rPr lang="es-MX" dirty="0">
                <a:latin typeface="Arial Narrow" panose="020B0606020202030204" pitchFamily="34" charset="0"/>
              </a:rPr>
              <a:t>:              </a:t>
            </a:r>
            <a:br>
              <a:rPr lang="es-MX" dirty="0">
                <a:latin typeface="Arial Narrow" panose="020B0606020202030204" pitchFamily="34" charset="0"/>
              </a:rPr>
            </a:br>
            <a:br>
              <a:rPr lang="es-MX" dirty="0">
                <a:latin typeface="Arial Narrow" panose="020B0606020202030204" pitchFamily="34" charset="0"/>
              </a:rPr>
            </a:br>
            <a:br>
              <a:rPr lang="es-MX" dirty="0">
                <a:latin typeface="Arial Narrow" panose="020B0606020202030204" pitchFamily="34" charset="0"/>
              </a:rPr>
            </a:br>
            <a:r>
              <a:rPr lang="es-MX" sz="2000" b="1" dirty="0">
                <a:highlight>
                  <a:srgbClr val="FFFF66"/>
                </a:highlight>
                <a:latin typeface="Arial Narrow" panose="020B0606020202030204" pitchFamily="34" charset="0"/>
              </a:rPr>
              <a:t>Previo </a:t>
            </a:r>
            <a:r>
              <a:rPr lang="es-MX" sz="2000" b="1" dirty="0">
                <a:latin typeface="Arial Narrow" panose="020B0606020202030204" pitchFamily="34" charset="0"/>
              </a:rPr>
              <a:t>a la obtención de los datos.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Si los datos se obtienen de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manera indirecta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o cuando proceden de una transferencia sea consentida o no por el titular, o proceden de una fuente de acceso público:              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Al primer contacto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con el titular o previo al aprovechamiento de los datos.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Arial Narrow" panose="020B0606020202030204" pitchFamily="34" charset="0"/>
              </a:rPr>
              <a:t>Si  el responsable pretende tratar los datos personales para una </a:t>
            </a:r>
            <a:r>
              <a:rPr lang="es-MX" dirty="0">
                <a:highlight>
                  <a:srgbClr val="FFFF66"/>
                </a:highlight>
                <a:latin typeface="Arial Narrow" panose="020B0606020202030204" pitchFamily="34" charset="0"/>
              </a:rPr>
              <a:t>finalidad distinta:          </a:t>
            </a:r>
            <a:br>
              <a:rPr lang="es-MX" dirty="0">
                <a:latin typeface="Arial Narrow" panose="020B0606020202030204" pitchFamily="34" charset="0"/>
              </a:rPr>
            </a:br>
            <a:br>
              <a:rPr lang="es-MX" dirty="0">
                <a:latin typeface="Arial Narrow" panose="020B0606020202030204" pitchFamily="34" charset="0"/>
              </a:rPr>
            </a:br>
            <a:br>
              <a:rPr lang="es-MX" dirty="0">
                <a:latin typeface="Arial Narrow" panose="020B0606020202030204" pitchFamily="34" charset="0"/>
              </a:rPr>
            </a:br>
            <a:r>
              <a:rPr lang="es-MX" sz="2000" b="1" dirty="0">
                <a:highlight>
                  <a:srgbClr val="FFFF66"/>
                </a:highlight>
                <a:latin typeface="Arial Narrow" panose="020B0606020202030204" pitchFamily="34" charset="0"/>
              </a:rPr>
              <a:t>Previo </a:t>
            </a:r>
            <a:r>
              <a:rPr lang="es-MX" sz="2000" b="1" dirty="0">
                <a:latin typeface="Arial Narrow" panose="020B0606020202030204" pitchFamily="34" charset="0"/>
              </a:rPr>
              <a:t>al aprovechamiento para la nueva finalidad.</a:t>
            </a:r>
            <a:endParaRPr lang="en-US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27085" y="24029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 Aviso de Privacidad</a:t>
            </a:r>
          </a:p>
        </p:txBody>
      </p:sp>
      <p:sp>
        <p:nvSpPr>
          <p:cNvPr id="4" name="3 Flecha derecha"/>
          <p:cNvSpPr/>
          <p:nvPr/>
        </p:nvSpPr>
        <p:spPr>
          <a:xfrm rot="5400000">
            <a:off x="1392952" y="2168860"/>
            <a:ext cx="57606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3 Flecha derecha"/>
          <p:cNvSpPr/>
          <p:nvPr/>
        </p:nvSpPr>
        <p:spPr>
          <a:xfrm rot="5400000">
            <a:off x="2591780" y="3825044"/>
            <a:ext cx="57606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3 Flecha derecha"/>
          <p:cNvSpPr/>
          <p:nvPr/>
        </p:nvSpPr>
        <p:spPr>
          <a:xfrm rot="5400000">
            <a:off x="3815916" y="5265204"/>
            <a:ext cx="57606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28868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20705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Medidas compensatorias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15442" y="2191229"/>
            <a:ext cx="405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Contenido</a:t>
            </a:r>
          </a:p>
          <a:p>
            <a:pPr algn="ctr"/>
            <a:r>
              <a:rPr lang="es-MX" b="1" dirty="0">
                <a:latin typeface="Arial Narrow" panose="020B0606020202030204" pitchFamily="34" charset="0"/>
              </a:rPr>
              <a:t>Aviso de privacidad simplificado: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6033" y="2842659"/>
            <a:ext cx="3933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La identidad y domicilio del responsable.</a:t>
            </a:r>
          </a:p>
          <a:p>
            <a:pPr marL="355600" indent="-177800" algn="just">
              <a:buFont typeface="Arial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Las finalidades del tratamiento.</a:t>
            </a:r>
          </a:p>
          <a:p>
            <a:pPr marL="355600" indent="-177800" algn="just">
              <a:buFont typeface="Arial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Los mecanismos para conocer el Aviso de Privacidad completo.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72000" y="2617643"/>
            <a:ext cx="42446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Diarios de circulación nacional, locales o revistas especializadas.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Página de internet del responsable.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Hipervínculos en la página del Instituto, cuando el responsable no cuente con página de internet.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Carteles informativos.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Cápsulas informativas en radiodifusoras.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Medios alternos de comunicación masiva.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0" y="5451658"/>
            <a:ext cx="9144000" cy="1225868"/>
          </a:xfrm>
          <a:prstGeom prst="roundRect">
            <a:avLst/>
          </a:prstGeom>
          <a:noFill/>
          <a:ln w="5715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Las medidas compensatorias las deberá instrumentar el responsable de acuerdo con los</a:t>
            </a:r>
          </a:p>
          <a:p>
            <a:pPr algn="ctr"/>
            <a:r>
              <a:rPr lang="es-MX" sz="1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CRITERIOS GENERALES 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que expidió el INAI. Los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CASOS NO PREVISTOS 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en los criterios, requerirán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AUTORIZACIÓN EXPRESA del Instituto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previo a su instrumentación. </a:t>
            </a:r>
          </a:p>
          <a:p>
            <a:pPr algn="r"/>
            <a:endParaRPr lang="es-MX" sz="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MX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Diario Oficial de la Federación 18-abril- 2012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1520" y="1196752"/>
            <a:ext cx="843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 Narrow" panose="020B0606020202030204" pitchFamily="34" charset="0"/>
              </a:rPr>
              <a:t>Se utilizarán cuando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resulte imposible dar a conocer al Aviso de Privacidad al titular o exija esfuerzos desproporcionados</a:t>
            </a:r>
            <a:r>
              <a:rPr lang="es-MX" b="1" dirty="0">
                <a:latin typeface="Arial Narrow" panose="020B0606020202030204" pitchFamily="34" charset="0"/>
              </a:rPr>
              <a:t>, en consideración al número de titulares o a la antigüedad de los datos.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002128" y="219122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Medios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4499992" y="2087948"/>
            <a:ext cx="0" cy="33637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0625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1464311"/>
            <a:ext cx="8460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200" dirty="0">
                <a:latin typeface="Arial Narrow" panose="020B0606020202030204" pitchFamily="34" charset="0"/>
              </a:rPr>
              <a:t>El Aviso de Privacidad debe informar: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200" dirty="0">
                <a:latin typeface="Arial Narrow" panose="020B0606020202030204" pitchFamily="34" charset="0"/>
              </a:rPr>
              <a:t> El </a:t>
            </a:r>
            <a:r>
              <a:rPr lang="es-ES" sz="2200" b="1" dirty="0">
                <a:latin typeface="Arial Narrow" panose="020B0606020202030204" pitchFamily="34" charset="0"/>
              </a:rPr>
              <a:t>nombre completo del responsable </a:t>
            </a:r>
            <a:r>
              <a:rPr lang="es-ES" sz="2200" dirty="0">
                <a:latin typeface="Arial Narrow" panose="020B0606020202030204" pitchFamily="34" charset="0"/>
              </a:rPr>
              <a:t>cuando se trate de una persona física, o bien, la </a:t>
            </a:r>
            <a:r>
              <a:rPr lang="es-ES" sz="2200" b="1" dirty="0">
                <a:latin typeface="Arial Narrow" panose="020B0606020202030204" pitchFamily="34" charset="0"/>
              </a:rPr>
              <a:t>denominación o razón social </a:t>
            </a:r>
            <a:r>
              <a:rPr lang="es-ES" sz="2200" dirty="0">
                <a:latin typeface="Arial Narrow" panose="020B0606020202030204" pitchFamily="34" charset="0"/>
              </a:rPr>
              <a:t>cuando se trate de una persona moral,  ( Nombre comercial = Banco de Comercio (Bancomer) )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200" dirty="0">
                <a:latin typeface="Arial Narrow" panose="020B0606020202030204" pitchFamily="34" charset="0"/>
              </a:rPr>
              <a:t> El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domicilio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200" dirty="0">
                <a:latin typeface="Arial Narrow" panose="020B0606020202030204" pitchFamily="34" charset="0"/>
              </a:rPr>
              <a:t>indicando calle, número, colonia, delegación o municipio, entidad federativa y código postal, el cual deberá ser el mismo donde el responsable recibe notificaciones.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lvl="0" algn="just"/>
            <a:endParaRPr lang="es-ES" sz="2200" b="1" dirty="0">
              <a:latin typeface="Arial Narrow" panose="020B0606020202030204" pitchFamily="34" charset="0"/>
            </a:endParaRPr>
          </a:p>
          <a:p>
            <a:pPr lvl="0" algn="just"/>
            <a:r>
              <a:rPr lang="es-ES" sz="2200" b="1" dirty="0">
                <a:latin typeface="Arial Narrow" panose="020B0606020202030204" pitchFamily="34" charset="0"/>
              </a:rPr>
              <a:t>Recomendación:</a:t>
            </a:r>
            <a:r>
              <a:rPr lang="es-ES" sz="2200" dirty="0">
                <a:latin typeface="Arial Narrow" panose="020B0606020202030204" pitchFamily="34" charset="0"/>
              </a:rPr>
              <a:t> </a:t>
            </a:r>
            <a:r>
              <a:rPr lang="es-MX" sz="2200" dirty="0">
                <a:latin typeface="Arial Narrow" panose="020B0606020202030204" pitchFamily="34" charset="0"/>
              </a:rPr>
              <a:t>el Aviso de Privacidad podrá incluir, de manera adicional, el nombre comercial del responsable.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-26462"/>
            <a:ext cx="848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dirty="0"/>
              <a:t>La identidad y domicilio</a:t>
            </a:r>
          </a:p>
        </p:txBody>
      </p:sp>
    </p:spTree>
    <p:extLst>
      <p:ext uri="{BB962C8B-B14F-4D97-AF65-F5344CB8AC3E}">
        <p14:creationId xmlns:p14="http://schemas.microsoft.com/office/powerpoint/2010/main" val="25989091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268760"/>
            <a:ext cx="8429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>
                <a:latin typeface="Arial Narrow" panose="020B0606020202030204" pitchFamily="34" charset="0"/>
              </a:rPr>
              <a:t>Las </a:t>
            </a:r>
            <a:r>
              <a:rPr lang="es-ES" dirty="0">
                <a:highlight>
                  <a:srgbClr val="FFFF66"/>
                </a:highlight>
                <a:latin typeface="Arial Narrow" panose="020B0606020202030204" pitchFamily="34" charset="0"/>
              </a:rPr>
              <a:t>finalidades </a:t>
            </a:r>
            <a:r>
              <a:rPr lang="es-ES" dirty="0">
                <a:latin typeface="Arial Narrow" panose="020B0606020202030204" pitchFamily="34" charset="0"/>
              </a:rPr>
              <a:t>que se describan en el Aviso de Privacidad deberán cumplir con los siguientes requisitos: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latin typeface="Arial Narrow" panose="020B0606020202030204" pitchFamily="34" charset="0"/>
              </a:rPr>
              <a:t>Describirse a través de un listado completo </a:t>
            </a:r>
            <a:r>
              <a:rPr lang="es-ES" dirty="0">
                <a:latin typeface="Arial Narrow" panose="020B0606020202030204" pitchFamily="34" charset="0"/>
              </a:rPr>
              <a:t>(evitar frases como “otros fines análogos” o “entre otras finalidades” o “de manera enunciativa más no limitativa” o “etcétera”); 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Ser determinadas </a:t>
            </a:r>
            <a:r>
              <a:rPr lang="es-ES" dirty="0">
                <a:latin typeface="Arial Narrow" panose="020B0606020202030204" pitchFamily="34" charset="0"/>
              </a:rPr>
              <a:t>(cuando de manera objetiva y sin confusión alguna se especifican los usos que se les dará a los datos personales);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latin typeface="Arial Narrow" panose="020B0606020202030204" pitchFamily="34" charset="0"/>
              </a:rPr>
              <a:t>Señalar expresamente aquellas finalidades que están relacionadas con fines de publicidad, mercadotécnicos o prospección comercial</a:t>
            </a:r>
            <a:r>
              <a:rPr lang="es-ES" dirty="0">
                <a:latin typeface="Arial Narrow" panose="020B0606020202030204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Identificar y distinguir entre aquellas finalidades que dieron origen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y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son necesarias para la consecución y mantenimiento de la relación jurídica </a:t>
            </a:r>
            <a:r>
              <a:rPr lang="es-ES" dirty="0">
                <a:latin typeface="Arial Narrow" panose="020B0606020202030204" pitchFamily="34" charset="0"/>
              </a:rPr>
              <a:t>entre el responsable y titular, </a:t>
            </a:r>
            <a:r>
              <a:rPr lang="es-ES" b="1" dirty="0">
                <a:latin typeface="Arial Narrow" panose="020B0606020202030204" pitchFamily="34" charset="0"/>
              </a:rPr>
              <a:t>de aquéllas que no lo son</a:t>
            </a:r>
            <a:r>
              <a:rPr lang="es-ES" dirty="0">
                <a:latin typeface="Arial Narrow" panose="020B0606020202030204" pitchFamily="34" charset="0"/>
              </a:rPr>
              <a:t>, e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Informar sobre el </a:t>
            </a:r>
            <a:r>
              <a:rPr lang="es-ES" b="1" dirty="0">
                <a:latin typeface="Arial Narrow" panose="020B0606020202030204" pitchFamily="34" charset="0"/>
              </a:rPr>
              <a:t>mecanismo habilitado </a:t>
            </a:r>
            <a:r>
              <a:rPr lang="es-ES" dirty="0">
                <a:latin typeface="Arial Narrow" panose="020B0606020202030204" pitchFamily="34" charset="0"/>
              </a:rPr>
              <a:t>por el responsable </a:t>
            </a:r>
            <a:r>
              <a:rPr lang="es-ES" b="1" dirty="0">
                <a:latin typeface="Arial Narrow" panose="020B0606020202030204" pitchFamily="34" charset="0"/>
              </a:rPr>
              <a:t>para que el titular pueda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manifestar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previamente su negativa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respecto de aquellas finalidades que no son necesarias para la relación jurídica. (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 derechos ARCO)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-3495"/>
            <a:ext cx="838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dirty="0"/>
              <a:t>Las finalidades del tratamiento</a:t>
            </a:r>
          </a:p>
        </p:txBody>
      </p:sp>
    </p:spTree>
    <p:extLst>
      <p:ext uri="{BB962C8B-B14F-4D97-AF65-F5344CB8AC3E}">
        <p14:creationId xmlns:p14="http://schemas.microsoft.com/office/powerpoint/2010/main" val="114622394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1288398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>
                <a:latin typeface="Arial Narrow" panose="020B0606020202030204" pitchFamily="34" charset="0"/>
              </a:rPr>
              <a:t>El </a:t>
            </a:r>
            <a:r>
              <a:rPr lang="es-ES" dirty="0">
                <a:highlight>
                  <a:srgbClr val="FFFF66"/>
                </a:highlight>
                <a:latin typeface="Arial Narrow" panose="020B0606020202030204" pitchFamily="34" charset="0"/>
              </a:rPr>
              <a:t>mecanismo</a:t>
            </a:r>
            <a:r>
              <a:rPr lang="es-ES" dirty="0">
                <a:latin typeface="Arial Narrow" panose="020B0606020202030204" pitchFamily="34" charset="0"/>
              </a:rPr>
              <a:t> para que el titular manifieste su negativa debe cumplir con los siguientes requisitos: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latin typeface="Arial Narrow" panose="020B0606020202030204" pitchFamily="34" charset="0"/>
              </a:rPr>
              <a:t>Estar disponible al momento </a:t>
            </a:r>
            <a:r>
              <a:rPr lang="es-ES" dirty="0">
                <a:latin typeface="Arial Narrow" panose="020B0606020202030204" pitchFamily="34" charset="0"/>
              </a:rPr>
              <a:t>en que el titular consulta el Aviso de Privacidad;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Habilitarse</a:t>
            </a:r>
            <a:r>
              <a:rPr lang="es-ES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de tal manera que permita al titular manifestar su negativa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previamente</a:t>
            </a:r>
            <a:r>
              <a:rPr lang="es-ES" dirty="0">
                <a:latin typeface="Arial Narrow" panose="020B0606020202030204" pitchFamily="34" charset="0"/>
              </a:rPr>
              <a:t> al tratamiento de su información, y 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Cuando los datos personales se recaban indirectamente del titular, el aviso de privacidad debe contar con una </a:t>
            </a:r>
            <a:r>
              <a:rPr lang="es-ES" b="1" dirty="0">
                <a:latin typeface="Arial Narrow" panose="020B0606020202030204" pitchFamily="34" charset="0"/>
              </a:rPr>
              <a:t>advertencia</a:t>
            </a:r>
            <a:r>
              <a:rPr lang="es-ES" dirty="0">
                <a:latin typeface="Arial Narrow" panose="020B0606020202030204" pitchFamily="34" charset="0"/>
              </a:rPr>
              <a:t> que informe al titular que cuenta con </a:t>
            </a:r>
            <a:r>
              <a:rPr lang="es-ES" b="1" dirty="0">
                <a:latin typeface="Arial Narrow" panose="020B0606020202030204" pitchFamily="34" charset="0"/>
              </a:rPr>
              <a:t>5 días hábiles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b="1" dirty="0">
                <a:latin typeface="Arial Narrow" panose="020B0606020202030204" pitchFamily="34" charset="0"/>
              </a:rPr>
              <a:t>para manifestar su negativa para el tratamiento de sus datos, </a:t>
            </a:r>
            <a:r>
              <a:rPr lang="es-ES" dirty="0">
                <a:latin typeface="Arial Narrow" panose="020B0606020202030204" pitchFamily="34" charset="0"/>
              </a:rPr>
              <a:t>respecto  aquellas finalidades que no dieron origen ni son necesarias para la relación jurídica que tiene con el responsable.  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dirty="0">
                <a:latin typeface="Arial Narrow" panose="020B0606020202030204" pitchFamily="34" charset="0"/>
              </a:rPr>
              <a:t>El mecanismo podrá estar representado por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casillas u opciones de marcado </a:t>
            </a:r>
            <a:r>
              <a:rPr lang="es-ES" dirty="0">
                <a:latin typeface="Arial Narrow" panose="020B0606020202030204" pitchFamily="34" charset="0"/>
              </a:rPr>
              <a:t>en el propio aviso de privacidad, o bien, fuera de éste a través del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llenado de un formato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inscripción en una lista o registro creado 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ad hoc</a:t>
            </a:r>
            <a:r>
              <a:rPr lang="es-ES" i="1" dirty="0"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u otras opciones que el responsable determine.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60496" y="0"/>
            <a:ext cx="838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dirty="0"/>
              <a:t>Mecanismo para manifestar la negativa</a:t>
            </a:r>
          </a:p>
        </p:txBody>
      </p:sp>
    </p:spTree>
    <p:extLst>
      <p:ext uri="{BB962C8B-B14F-4D97-AF65-F5344CB8AC3E}">
        <p14:creationId xmlns:p14="http://schemas.microsoft.com/office/powerpoint/2010/main" val="114622394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67" y="4725144"/>
            <a:ext cx="3030541" cy="18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7" y="1340768"/>
            <a:ext cx="85157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200" dirty="0">
                <a:latin typeface="Arial Narrow" panose="020B0606020202030204" pitchFamily="34" charset="0"/>
              </a:rPr>
              <a:t>El Aviso de Privacidad debe indicar </a:t>
            </a:r>
            <a:r>
              <a:rPr lang="es-ES" sz="2200" b="1" dirty="0">
                <a:latin typeface="Arial Narrow" panose="020B0606020202030204" pitchFamily="34" charset="0"/>
              </a:rPr>
              <a:t>cada uno de los datos personales que el responsable tratará para el logro de las finalidades que justifican la obtención</a:t>
            </a:r>
            <a:r>
              <a:rPr lang="es-ES" sz="2200" dirty="0">
                <a:latin typeface="Arial Narrow" panose="020B0606020202030204" pitchFamily="34" charset="0"/>
              </a:rPr>
              <a:t>. El responsable podrá dar cumplimiento a este elemento informativo de dos maneras: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200" dirty="0">
                <a:latin typeface="Arial Narrow" panose="020B0606020202030204" pitchFamily="34" charset="0"/>
              </a:rPr>
              <a:t> Mediante </a:t>
            </a:r>
            <a:r>
              <a:rPr lang="es-ES" sz="2200" b="1" dirty="0">
                <a:latin typeface="Arial Narrow" panose="020B0606020202030204" pitchFamily="34" charset="0"/>
              </a:rPr>
              <a:t>un </a:t>
            </a:r>
            <a:r>
              <a:rPr lang="es-ES" sz="2200" b="1" dirty="0">
                <a:highlight>
                  <a:srgbClr val="FFFF66"/>
                </a:highlight>
                <a:latin typeface="Arial Narrow" panose="020B0606020202030204" pitchFamily="34" charset="0"/>
              </a:rPr>
              <a:t>catálogo</a:t>
            </a:r>
            <a:r>
              <a:rPr lang="es-ES" sz="2200" b="1" dirty="0">
                <a:latin typeface="Arial Narrow" panose="020B0606020202030204" pitchFamily="34" charset="0"/>
              </a:rPr>
              <a:t> que contenga todos y cada uno </a:t>
            </a:r>
            <a:r>
              <a:rPr lang="es-ES" sz="2200" dirty="0">
                <a:latin typeface="Arial Narrow" panose="020B0606020202030204" pitchFamily="34" charset="0"/>
              </a:rPr>
              <a:t>de los datos personales (nombre, dirección, referencias personales, y cuenta bancaria), o bien,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200" dirty="0">
                <a:latin typeface="Arial Narrow" panose="020B0606020202030204" pitchFamily="34" charset="0"/>
              </a:rPr>
              <a:t> Señalando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las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categorías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 datos personales a los que pertenecen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200" dirty="0">
                <a:latin typeface="Arial Narrow" panose="020B0606020202030204" pitchFamily="34" charset="0"/>
              </a:rPr>
              <a:t>(datos de identificación, laborales, académicos y del estado migratorio).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2200" b="1" dirty="0">
                <a:latin typeface="Arial Narrow" panose="020B0606020202030204" pitchFamily="34" charset="0"/>
              </a:rPr>
              <a:t>No se deben incluir frases ambiguas como </a:t>
            </a:r>
          </a:p>
          <a:p>
            <a:pPr algn="just">
              <a:defRPr/>
            </a:pPr>
            <a:r>
              <a:rPr lang="es-ES" sz="2200" b="1" dirty="0">
                <a:latin typeface="Arial Narrow" panose="020B0606020202030204" pitchFamily="34" charset="0"/>
              </a:rPr>
              <a:t>“entre otros datos personales” </a:t>
            </a:r>
          </a:p>
          <a:p>
            <a:pPr algn="just">
              <a:defRPr/>
            </a:pPr>
            <a:r>
              <a:rPr lang="es-ES" sz="2200" b="1" dirty="0">
                <a:latin typeface="Arial Narrow" panose="020B0606020202030204" pitchFamily="34" charset="0"/>
              </a:rPr>
              <a:t>o “por ejemplo” o “etcétera”.</a:t>
            </a:r>
            <a:endParaRPr lang="es-MX" sz="2200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28406"/>
            <a:ext cx="8633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dirty="0"/>
              <a:t>Los datos que son tratados</a:t>
            </a:r>
          </a:p>
        </p:txBody>
      </p:sp>
    </p:spTree>
    <p:extLst>
      <p:ext uri="{BB962C8B-B14F-4D97-AF65-F5344CB8AC3E}">
        <p14:creationId xmlns:p14="http://schemas.microsoft.com/office/powerpoint/2010/main" val="116516513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1709" y="3717032"/>
            <a:ext cx="4305524" cy="262778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4" y="1340768"/>
            <a:ext cx="8745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>
                <a:latin typeface="Arial Narrow" panose="020B0606020202030204" pitchFamily="34" charset="0"/>
              </a:rPr>
              <a:t>En caso de tratar </a:t>
            </a:r>
            <a:r>
              <a:rPr lang="es-ES" sz="2000" dirty="0">
                <a:highlight>
                  <a:srgbClr val="FFFF66"/>
                </a:highlight>
                <a:latin typeface="Arial Narrow" panose="020B0606020202030204" pitchFamily="34" charset="0"/>
              </a:rPr>
              <a:t>datos personales sensibles</a:t>
            </a:r>
            <a:r>
              <a:rPr lang="es-ES" sz="2000" dirty="0">
                <a:latin typeface="Arial Narrow" panose="020B0606020202030204" pitchFamily="34" charset="0"/>
              </a:rPr>
              <a:t>, el Aviso de Privacidad debe contener una </a:t>
            </a:r>
            <a:r>
              <a:rPr lang="es-ES" sz="2000" b="1" dirty="0">
                <a:latin typeface="Arial Narrow" panose="020B0606020202030204" pitchFamily="34" charset="0"/>
              </a:rPr>
              <a:t>declaración expresa </a:t>
            </a:r>
            <a:r>
              <a:rPr lang="es-ES" sz="2000" dirty="0">
                <a:latin typeface="Arial Narrow" panose="020B0606020202030204" pitchFamily="34" charset="0"/>
              </a:rPr>
              <a:t>informando que el responsable tratará esta categoría de datos personales e identificar los mismos a través de cualquiera de las siguientes opciones:</a:t>
            </a:r>
          </a:p>
          <a:p>
            <a:pPr algn="just"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000" dirty="0">
                <a:latin typeface="Arial Narrow" panose="020B0606020202030204" pitchFamily="34" charset="0"/>
              </a:rPr>
              <a:t> Un </a:t>
            </a:r>
            <a:r>
              <a:rPr lang="es-ES" sz="2000" b="1" dirty="0">
                <a:latin typeface="Arial Narrow" panose="020B0606020202030204" pitchFamily="34" charset="0"/>
              </a:rPr>
              <a:t>catálogo que contenga todos y cada uno de los datos personales tratados 	</a:t>
            </a:r>
            <a:r>
              <a:rPr lang="es-ES" sz="2000" dirty="0">
                <a:latin typeface="Arial Narrow" panose="020B0606020202030204" pitchFamily="34" charset="0"/>
              </a:rPr>
              <a:t>(creencia ideológica, enfermedades actuales y religión), o bien, </a:t>
            </a:r>
          </a:p>
          <a:p>
            <a:pPr algn="just">
              <a:defRPr/>
            </a:pPr>
            <a:endParaRPr lang="es-E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Un listado de las categorías de datos personales a las que pertenecen </a:t>
            </a:r>
            <a:r>
              <a:rPr lang="es-ES" sz="2000" dirty="0">
                <a:latin typeface="Arial Narrow" panose="020B0606020202030204" pitchFamily="34" charset="0"/>
              </a:rPr>
              <a:t>(datos de 	salud, preferencia sexual, información genética y creencias filosóficas).</a:t>
            </a:r>
          </a:p>
          <a:p>
            <a:pPr algn="just">
              <a:defRPr/>
            </a:pPr>
            <a:endParaRPr lang="es-ES" sz="2000" b="1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2000" b="1" dirty="0">
                <a:latin typeface="Arial Narrow" panose="020B0606020202030204" pitchFamily="34" charset="0"/>
              </a:rPr>
              <a:t>No se deben incluir frases ambiguas como “entre otros” o “por ejemplo” o “etcétera”.</a:t>
            </a:r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5145" y="23577"/>
            <a:ext cx="838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dirty="0"/>
              <a:t>Los datos personales sensibles</a:t>
            </a:r>
          </a:p>
        </p:txBody>
      </p:sp>
    </p:spTree>
    <p:extLst>
      <p:ext uri="{BB962C8B-B14F-4D97-AF65-F5344CB8AC3E}">
        <p14:creationId xmlns:p14="http://schemas.microsoft.com/office/powerpoint/2010/main" val="412050173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6589836" y="4532203"/>
            <a:ext cx="2494826" cy="2286016"/>
            <a:chOff x="4644008" y="783181"/>
            <a:chExt cx="2736304" cy="2736307"/>
          </a:xfrm>
        </p:grpSpPr>
        <p:pic>
          <p:nvPicPr>
            <p:cNvPr id="7" name="Picture 23" descr="Online Learning Worldwide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83181"/>
              <a:ext cx="2736304" cy="273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4932040" y="3068960"/>
              <a:ext cx="20882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80128" y="1268760"/>
            <a:ext cx="8784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700" dirty="0">
                <a:latin typeface="Arial Narrow" panose="020B0606020202030204" pitchFamily="34" charset="0"/>
              </a:rPr>
              <a:t>En caso de efectuarse </a:t>
            </a:r>
            <a:r>
              <a:rPr lang="es-ES" sz="1700" dirty="0">
                <a:highlight>
                  <a:srgbClr val="FFFF66"/>
                </a:highlight>
                <a:latin typeface="Arial Narrow" panose="020B0606020202030204" pitchFamily="34" charset="0"/>
              </a:rPr>
              <a:t>transferencias</a:t>
            </a:r>
            <a:r>
              <a:rPr lang="es-ES" sz="1700" dirty="0">
                <a:latin typeface="Arial Narrow" panose="020B0606020202030204" pitchFamily="34" charset="0"/>
              </a:rPr>
              <a:t> de datos personales, el Aviso de Privacidad debe contener:</a:t>
            </a:r>
          </a:p>
          <a:p>
            <a:pPr algn="just">
              <a:defRPr/>
            </a:pPr>
            <a:endParaRPr lang="es-ES" sz="17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1700" dirty="0">
                <a:latin typeface="Arial Narrow" panose="020B0606020202030204" pitchFamily="34" charset="0"/>
              </a:rPr>
              <a:t> </a:t>
            </a:r>
            <a:r>
              <a:rPr lang="es-ES" sz="1700" b="1" dirty="0">
                <a:latin typeface="Arial Narrow" panose="020B0606020202030204" pitchFamily="34" charset="0"/>
              </a:rPr>
              <a:t>Los </a:t>
            </a:r>
            <a:r>
              <a:rPr lang="es-ES" sz="1700" b="1" dirty="0">
                <a:highlight>
                  <a:srgbClr val="FFFF66"/>
                </a:highlight>
                <a:latin typeface="Arial Narrow" panose="020B0606020202030204" pitchFamily="34" charset="0"/>
              </a:rPr>
              <a:t>terceros</a:t>
            </a:r>
            <a:r>
              <a:rPr lang="es-ES" sz="1700" b="1" dirty="0">
                <a:latin typeface="Arial Narrow" panose="020B0606020202030204" pitchFamily="34" charset="0"/>
              </a:rPr>
              <a:t> receptores o destinarios de las transferencias, ya sea identificando a éstos por su nombre completo, denominación o razón social </a:t>
            </a:r>
            <a:r>
              <a:rPr lang="es-ES" sz="1700" dirty="0">
                <a:latin typeface="Arial Narrow" panose="020B0606020202030204" pitchFamily="34" charset="0"/>
              </a:rPr>
              <a:t>(Joaquín Díaz Alvarado o Seguros Vida, S.A. de C.V.) o bien, </a:t>
            </a:r>
            <a:r>
              <a:rPr lang="es-ES" sz="1700" b="1" dirty="0">
                <a:latin typeface="Arial Narrow" panose="020B0606020202030204" pitchFamily="34" charset="0"/>
              </a:rPr>
              <a:t>por las categorías a las que pertenecen éstos </a:t>
            </a:r>
            <a:r>
              <a:rPr lang="es-ES" sz="1700" dirty="0">
                <a:latin typeface="Arial Narrow" panose="020B0606020202030204" pitchFamily="34" charset="0"/>
              </a:rPr>
              <a:t>(empresas del sector automotriz, establecimientos médicos, autoridades bancarias mexicanas e instituciones de asistencia social);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ES" sz="17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1700" dirty="0">
                <a:latin typeface="Arial Narrow" panose="020B0606020202030204" pitchFamily="34" charset="0"/>
              </a:rPr>
              <a:t> Las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finalidades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determinadas </a:t>
            </a:r>
            <a:r>
              <a:rPr lang="es-ES" sz="1700" dirty="0">
                <a:latin typeface="Arial Narrow" panose="020B0606020202030204" pitchFamily="34" charset="0"/>
              </a:rPr>
              <a:t>que justifican la realización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 las transferencias</a:t>
            </a:r>
            <a:r>
              <a:rPr lang="es-ES" sz="17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1700" b="1" dirty="0">
                <a:latin typeface="Arial Narrow" panose="020B0606020202030204" pitchFamily="34" charset="0"/>
              </a:rPr>
              <a:t>distinguiendo aquellas que requieren la autorización del titular, y</a:t>
            </a:r>
          </a:p>
          <a:p>
            <a:pPr algn="just">
              <a:defRPr/>
            </a:pPr>
            <a:endParaRPr lang="es-ES" sz="1700" b="1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1700" b="1" dirty="0">
                <a:latin typeface="Arial Narrow" panose="020B0606020202030204" pitchFamily="34" charset="0"/>
              </a:rPr>
              <a:t> </a:t>
            </a:r>
            <a:r>
              <a:rPr lang="es-ES" sz="1700" dirty="0">
                <a:latin typeface="Arial Narrow" panose="020B0606020202030204" pitchFamily="34" charset="0"/>
              </a:rPr>
              <a:t>La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identificación</a:t>
            </a:r>
            <a:r>
              <a:rPr lang="es-ES" sz="1700" dirty="0">
                <a:latin typeface="Arial Narrow" panose="020B0606020202030204" pitchFamily="34" charset="0"/>
              </a:rPr>
              <a:t> de aquellas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transferencias</a:t>
            </a:r>
            <a:r>
              <a:rPr lang="es-ES" sz="1700" dirty="0">
                <a:latin typeface="Arial Narrow" panose="020B0606020202030204" pitchFamily="34" charset="0"/>
              </a:rPr>
              <a:t> que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requieren del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consentimiento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del titular</a:t>
            </a:r>
            <a:r>
              <a:rPr lang="es-ES" sz="1700" dirty="0">
                <a:latin typeface="Arial Narrow" panose="020B0606020202030204" pitchFamily="34" charset="0"/>
              </a:rPr>
              <a:t>.  </a:t>
            </a:r>
          </a:p>
          <a:p>
            <a:pPr algn="just">
              <a:defRPr/>
            </a:pPr>
            <a:endParaRPr lang="es-ES" sz="17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1700" dirty="0">
                <a:latin typeface="Arial Narrow" panose="020B0606020202030204" pitchFamily="34" charset="0"/>
              </a:rPr>
              <a:t>El Aviso de Privacidad deberá incluir </a:t>
            </a:r>
            <a:r>
              <a:rPr lang="es-ES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una cláusula </a:t>
            </a:r>
            <a:r>
              <a:rPr lang="es-ES" sz="1700" dirty="0">
                <a:latin typeface="Arial Narrow" panose="020B0606020202030204" pitchFamily="34" charset="0"/>
              </a:rPr>
              <a:t>que permita al titular otorgar su autorización </a:t>
            </a:r>
            <a:r>
              <a:rPr lang="es-ES" sz="1700" b="1" dirty="0">
                <a:latin typeface="Arial Narrow" panose="020B0606020202030204" pitchFamily="34" charset="0"/>
              </a:rPr>
              <a:t>para aquellas transferencias que requieren el consentimiento del titular</a:t>
            </a:r>
            <a:r>
              <a:rPr lang="es-ES" sz="1700" dirty="0">
                <a:latin typeface="Arial Narrow" panose="020B0606020202030204" pitchFamily="34" charset="0"/>
              </a:rPr>
              <a:t>.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El artículo 37 de la Ley señala los casos en que esta autorización no es necesaria</a:t>
            </a:r>
            <a:r>
              <a:rPr lang="es-ES" sz="17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MX" sz="17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es-ES" sz="17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1700" b="1" dirty="0">
                <a:latin typeface="Arial Narrow" panose="020B0606020202030204" pitchFamily="34" charset="0"/>
              </a:rPr>
              <a:t>El responsable </a:t>
            </a:r>
            <a:r>
              <a:rPr lang="es-ES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 </a:t>
            </a:r>
            <a:r>
              <a:rPr lang="es-ES" sz="1700" b="1" dirty="0">
                <a:latin typeface="Arial Narrow" panose="020B0606020202030204" pitchFamily="34" charset="0"/>
              </a:rPr>
              <a:t>está obligado a informar en el Aviso de Privacidad </a:t>
            </a:r>
          </a:p>
          <a:p>
            <a:pPr algn="just">
              <a:defRPr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sobre las remisiones de datos personales</a:t>
            </a:r>
            <a:r>
              <a:rPr lang="es-ES" sz="17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700" b="1" dirty="0">
                <a:latin typeface="Arial Narrow" panose="020B0606020202030204" pitchFamily="34" charset="0"/>
              </a:rPr>
              <a:t>que lleve a cabo con los encargados.</a:t>
            </a:r>
            <a:endParaRPr lang="es-MX" sz="1700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0"/>
            <a:ext cx="8833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Transferencias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786137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1154275"/>
            <a:ext cx="857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>
                <a:latin typeface="Arial Narrow" panose="020B0606020202030204" pitchFamily="34" charset="0"/>
              </a:rPr>
              <a:t>El Aviso de Privacidad </a:t>
            </a:r>
            <a:r>
              <a:rPr lang="es-ES" dirty="0">
                <a:highlight>
                  <a:srgbClr val="FFFF66"/>
                </a:highlight>
                <a:latin typeface="Arial Narrow" panose="020B0606020202030204" pitchFamily="34" charset="0"/>
              </a:rPr>
              <a:t>debe informar </a:t>
            </a:r>
            <a:r>
              <a:rPr lang="es-ES" dirty="0">
                <a:latin typeface="Arial Narrow" panose="020B0606020202030204" pitchFamily="34" charset="0"/>
              </a:rPr>
              <a:t>sobre: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Los </a:t>
            </a:r>
            <a:r>
              <a:rPr lang="es-ES" b="1" dirty="0">
                <a:latin typeface="Arial Narrow" panose="020B0606020202030204" pitchFamily="34" charset="0"/>
              </a:rPr>
              <a:t>medios habilitados </a:t>
            </a:r>
            <a:r>
              <a:rPr lang="es-ES" dirty="0">
                <a:latin typeface="Arial Narrow" panose="020B0606020202030204" pitchFamily="34" charset="0"/>
              </a:rPr>
              <a:t>por el responsable </a:t>
            </a:r>
            <a:r>
              <a:rPr lang="es-ES" b="1" dirty="0">
                <a:latin typeface="Arial Narrow" panose="020B0606020202030204" pitchFamily="34" charset="0"/>
              </a:rPr>
              <a:t>para recibir y atender las </a:t>
            </a:r>
            <a:r>
              <a:rPr lang="es-ES" b="1" dirty="0">
                <a:highlight>
                  <a:srgbClr val="FFFF66"/>
                </a:highlight>
                <a:latin typeface="Arial Narrow" panose="020B0606020202030204" pitchFamily="34" charset="0"/>
              </a:rPr>
              <a:t>solicitudes de derechos ARCO</a:t>
            </a:r>
            <a:r>
              <a:rPr lang="es-ES" dirty="0">
                <a:highlight>
                  <a:srgbClr val="FFFF66"/>
                </a:highlight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(éstos deben ser sencillos y accesibles), y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El</a:t>
            </a:r>
            <a:r>
              <a:rPr lang="es-ES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procedimiento</a:t>
            </a:r>
            <a:r>
              <a:rPr lang="es-ES" b="1" dirty="0">
                <a:solidFill>
                  <a:srgbClr val="C00000"/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establecido por el responsable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para el ejercicio de derechos ARCO</a:t>
            </a:r>
            <a:r>
              <a:rPr lang="es-ES" dirty="0">
                <a:latin typeface="Arial Narrow" panose="020B0606020202030204" pitchFamily="34" charset="0"/>
              </a:rPr>
              <a:t>, el cual, al menos, debe incluir: los mecanismos de acreditación de la identidad del titular o representante, los plazos de atención, los medios para dar respuesta, las modalidades de reproducción de los datos personales solicitados, los formularios, sistemas o métodos implementados para facilitar el ejercicio de derechos ARCO que en su caso se tengan y demás documentación e información que deberá acompañar la solicitud, o en su caso,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La </a:t>
            </a:r>
            <a:r>
              <a:rPr lang="es-ES" b="1" dirty="0">
                <a:latin typeface="Arial Narrow" panose="020B0606020202030204" pitchFamily="34" charset="0"/>
              </a:rPr>
              <a:t>referencia de los medios habilitados </a:t>
            </a:r>
            <a:r>
              <a:rPr lang="es-ES" dirty="0">
                <a:latin typeface="Arial Narrow" panose="020B0606020202030204" pitchFamily="34" charset="0"/>
              </a:rPr>
              <a:t>por el responsable a través de los cuales el titular podrá conocer el procedimiento (correo electrónico, página de Internet, número telefónico u otros), y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latin typeface="Arial Narrow" panose="020B0606020202030204" pitchFamily="34" charset="0"/>
              </a:rPr>
              <a:t> Los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datos de identificación y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highlight>
                  <a:srgbClr val="FFFF66"/>
                </a:highlight>
                <a:latin typeface="Arial Narrow" panose="020B0606020202030204" pitchFamily="34" charset="0"/>
              </a:rPr>
              <a:t>contacto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 la persona o departamento de datos personales </a:t>
            </a:r>
            <a:r>
              <a:rPr lang="es-ES" dirty="0">
                <a:latin typeface="Arial Narrow" panose="020B0606020202030204" pitchFamily="34" charset="0"/>
              </a:rPr>
              <a:t>(nombre de la persona o área, domicilio, correo electrónico, número telefónico y otros que se consideren convenientes).</a:t>
            </a:r>
          </a:p>
          <a:p>
            <a:pPr algn="just">
              <a:defRPr/>
            </a:pP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0"/>
            <a:ext cx="84171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Medios para el ejercicio de los derechos ARCO</a:t>
            </a:r>
          </a:p>
        </p:txBody>
      </p:sp>
    </p:spTree>
    <p:extLst>
      <p:ext uri="{BB962C8B-B14F-4D97-AF65-F5344CB8AC3E}">
        <p14:creationId xmlns:p14="http://schemas.microsoft.com/office/powerpoint/2010/main" val="25917275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vistauniversolaboral.com/universolaboral2/images/actualizado/secciones/networking/redes-sociales-oportunidades-laborale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30" y="2420888"/>
            <a:ext cx="2785437" cy="14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512" y="1268760"/>
            <a:ext cx="545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Proyecto de Vinculación con cámaras y </a:t>
            </a:r>
          </a:p>
          <a:p>
            <a:pPr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asociaciones nacionales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975" y="3609670"/>
            <a:ext cx="232374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Red de formadores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512" y="4784880"/>
            <a:ext cx="2288144" cy="8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Convenio de colaboración con la Asociación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25823" y="5805756"/>
            <a:ext cx="231196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Comités de Protección de Datos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3968" y="22069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Esquema de coordinación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64088" y="21557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MX" b="1" dirty="0">
                <a:latin typeface="Arial Narrow" panose="020B0606020202030204" pitchFamily="34" charset="0"/>
              </a:rPr>
              <a:t>Divulgar la importancia del cumplimiento de la LFPDPPP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364088" y="30689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latin typeface="Arial Narrow" panose="020B0606020202030204" pitchFamily="34" charset="0"/>
              </a:rPr>
              <a:t>Generar un efecto multiplicador (redes) en la difusión del conocimiento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364088" y="42838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MX" b="1" dirty="0">
                <a:latin typeface="Arial Narrow" panose="020B0606020202030204" pitchFamily="34" charset="0"/>
              </a:rPr>
              <a:t>Facilitar el cumplimiento</a:t>
            </a:r>
          </a:p>
        </p:txBody>
      </p:sp>
      <p:sp>
        <p:nvSpPr>
          <p:cNvPr id="19" name="18 Llamada rectangular"/>
          <p:cNvSpPr/>
          <p:nvPr/>
        </p:nvSpPr>
        <p:spPr>
          <a:xfrm rot="5400000">
            <a:off x="5220072" y="2002991"/>
            <a:ext cx="3384376" cy="3082193"/>
          </a:xfrm>
          <a:prstGeom prst="wedgeRectCallou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www.sedmeta.gov.co/sites/default/files/imagecache/imagenes_contenido/files/noticias/COMITE%20CONVIVENC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88" y="4214505"/>
            <a:ext cx="1591251" cy="15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4" y="3279802"/>
            <a:ext cx="1294909" cy="15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430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527946" y="1170143"/>
            <a:ext cx="2625570" cy="2536231"/>
            <a:chOff x="5076056" y="1146521"/>
            <a:chExt cx="3328316" cy="3328319"/>
          </a:xfrm>
        </p:grpSpPr>
        <p:pic>
          <p:nvPicPr>
            <p:cNvPr id="29701" name="Picture 5" descr="Pressure Contract Signing 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146521"/>
              <a:ext cx="3328316" cy="332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5436096" y="3820105"/>
              <a:ext cx="2528082" cy="472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16606" y="1196752"/>
            <a:ext cx="85896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200" dirty="0">
                <a:latin typeface="Arial Narrow" panose="020B0606020202030204" pitchFamily="34" charset="0"/>
              </a:rPr>
              <a:t>El Aviso de Privacidad debe informar sobre:</a:t>
            </a:r>
          </a:p>
          <a:p>
            <a:pPr algn="just"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200" dirty="0">
                <a:latin typeface="Arial Narrow" panose="020B0606020202030204" pitchFamily="34" charset="0"/>
              </a:rPr>
              <a:t> Los </a:t>
            </a:r>
            <a:r>
              <a:rPr lang="es-ES" sz="2200" b="1" dirty="0">
                <a:latin typeface="Arial Narrow" panose="020B0606020202030204" pitchFamily="34" charset="0"/>
              </a:rPr>
              <a:t>medios habilitados </a:t>
            </a:r>
            <a:r>
              <a:rPr lang="es-ES" sz="2200" dirty="0">
                <a:latin typeface="Arial Narrow" panose="020B0606020202030204" pitchFamily="34" charset="0"/>
              </a:rPr>
              <a:t>por el responsable </a:t>
            </a:r>
            <a:r>
              <a:rPr lang="es-ES" sz="2200" b="1" dirty="0">
                <a:latin typeface="Arial Narrow" panose="020B0606020202030204" pitchFamily="34" charset="0"/>
              </a:rPr>
              <a:t>para recibir y atender las solicitudes de revocación del consentimiento </a:t>
            </a:r>
            <a:r>
              <a:rPr lang="es-ES" sz="2200" dirty="0">
                <a:latin typeface="Arial Narrow" panose="020B0606020202030204" pitchFamily="34" charset="0"/>
              </a:rPr>
              <a:t>(éstos deben ser sencillos y accesibles).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200" dirty="0">
                <a:latin typeface="Arial Narrow" panose="020B0606020202030204" pitchFamily="34" charset="0"/>
              </a:rPr>
              <a:t> El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procedimiento</a:t>
            </a:r>
            <a:r>
              <a:rPr lang="es-E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2200" dirty="0">
                <a:latin typeface="Arial Narrow" panose="020B0606020202030204" pitchFamily="34" charset="0"/>
              </a:rPr>
              <a:t>establecido por el responsable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para la recepción y atención de solicitudes de revocación del consentimiento</a:t>
            </a:r>
            <a:r>
              <a:rPr lang="es-ES" sz="2200" dirty="0">
                <a:latin typeface="Arial Narrow" panose="020B0606020202030204" pitchFamily="34" charset="0"/>
              </a:rPr>
              <a:t>, el cual, al menos, debe incluir: los mecanismos de acreditación de la identidad del titular o representante, los plazos de atención, los medios para dar respuesta y demás documentación e información que deberá acompañar la solicitud, o en su caso,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es-ES" sz="22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200" dirty="0">
                <a:latin typeface="Arial Narrow" panose="020B0606020202030204" pitchFamily="34" charset="0"/>
              </a:rPr>
              <a:t> La </a:t>
            </a:r>
            <a:r>
              <a:rPr lang="es-ES" sz="2200" b="1" dirty="0">
                <a:latin typeface="Arial Narrow" panose="020B0606020202030204" pitchFamily="34" charset="0"/>
              </a:rPr>
              <a:t>referencia de los medios habilitados </a:t>
            </a:r>
            <a:r>
              <a:rPr lang="es-ES" sz="2200" dirty="0">
                <a:latin typeface="Arial Narrow" panose="020B0606020202030204" pitchFamily="34" charset="0"/>
              </a:rPr>
              <a:t>por el responsable a través de los cuales el titular podrá conocer el procedimiento (correo electrónico, página de Internet, número telefónico u otros).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3338" y="44624"/>
            <a:ext cx="8561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Revocación de consentimiento</a:t>
            </a:r>
          </a:p>
        </p:txBody>
      </p:sp>
    </p:spTree>
    <p:extLst>
      <p:ext uri="{BB962C8B-B14F-4D97-AF65-F5344CB8AC3E}">
        <p14:creationId xmlns:p14="http://schemas.microsoft.com/office/powerpoint/2010/main" val="1197539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932040" y="1342483"/>
            <a:ext cx="4103416" cy="4103420"/>
            <a:chOff x="4788023" y="1269796"/>
            <a:chExt cx="2494849" cy="2494851"/>
          </a:xfrm>
        </p:grpSpPr>
        <p:pic>
          <p:nvPicPr>
            <p:cNvPr id="28675" name="Picture 3" descr="Stick Figure Search Clues Anim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1269796"/>
              <a:ext cx="2494849" cy="249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5004048" y="3356992"/>
              <a:ext cx="20162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85720" y="1319175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>
                <a:latin typeface="Arial Narrow" panose="020B0606020202030204" pitchFamily="34" charset="0"/>
              </a:rPr>
              <a:t>El Aviso de Privacidad debe indicar </a:t>
            </a:r>
            <a:r>
              <a:rPr lang="es-ES" sz="2000" b="1" dirty="0">
                <a:latin typeface="Arial Narrow" panose="020B0606020202030204" pitchFamily="34" charset="0"/>
              </a:rPr>
              <a:t>las opciones y medios que</a:t>
            </a:r>
            <a:r>
              <a:rPr lang="es-ES" sz="2000" dirty="0">
                <a:latin typeface="Arial Narrow" panose="020B0606020202030204" pitchFamily="34" charset="0"/>
              </a:rPr>
              <a:t>, en su caso, el responsable </a:t>
            </a:r>
            <a:r>
              <a:rPr lang="es-ES" sz="2000" b="1" dirty="0">
                <a:latin typeface="Arial Narrow" panose="020B0606020202030204" pitchFamily="34" charset="0"/>
              </a:rPr>
              <a:t>haya habilitado para que el </a:t>
            </a:r>
            <a:r>
              <a:rPr lang="es-ES" sz="2000" b="1" dirty="0">
                <a:highlight>
                  <a:srgbClr val="FFFF66"/>
                </a:highlight>
                <a:latin typeface="Arial Narrow" panose="020B0606020202030204" pitchFamily="34" charset="0"/>
              </a:rPr>
              <a:t>titular pueda libremente limitar</a:t>
            </a:r>
            <a:r>
              <a:rPr lang="es-ES" sz="2000" b="1" dirty="0">
                <a:latin typeface="Arial Narrow" panose="020B0606020202030204" pitchFamily="34" charset="0"/>
              </a:rPr>
              <a:t> el uso </a:t>
            </a:r>
            <a:r>
              <a:rPr lang="es-ES" sz="2000" dirty="0">
                <a:latin typeface="Arial Narrow" panose="020B0606020202030204" pitchFamily="34" charset="0"/>
              </a:rPr>
              <a:t>o </a:t>
            </a:r>
            <a:r>
              <a:rPr lang="es-ES" sz="2000" b="1" dirty="0">
                <a:latin typeface="Arial Narrow" panose="020B0606020202030204" pitchFamily="34" charset="0"/>
              </a:rPr>
              <a:t>divulgación</a:t>
            </a:r>
            <a:r>
              <a:rPr lang="es-ES" sz="2000" dirty="0">
                <a:latin typeface="Arial Narrow" panose="020B0606020202030204" pitchFamily="34" charset="0"/>
              </a:rPr>
              <a:t> de su información.</a:t>
            </a:r>
          </a:p>
          <a:p>
            <a:pPr algn="just"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2000" dirty="0">
                <a:latin typeface="Arial Narrow" panose="020B0606020202030204" pitchFamily="34" charset="0"/>
              </a:rPr>
              <a:t>Algunas de estas opciones y medios son:</a:t>
            </a:r>
          </a:p>
          <a:p>
            <a:pPr algn="just"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 La inscripción en 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Registro Público para Evitar Publicidad </a:t>
            </a:r>
            <a:r>
              <a:rPr lang="es-ES" sz="2000" dirty="0">
                <a:latin typeface="Arial Narrow" panose="020B0606020202030204" pitchFamily="34" charset="0"/>
              </a:rPr>
              <a:t>y </a:t>
            </a:r>
            <a:r>
              <a:rPr lang="es-ES" sz="2000" b="1" dirty="0">
                <a:latin typeface="Arial Narrow" panose="020B0606020202030204" pitchFamily="34" charset="0"/>
              </a:rPr>
              <a:t>Registro Público de Usuarios;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 El registro en </a:t>
            </a:r>
            <a:r>
              <a:rPr lang="es-ES" sz="2000" b="1" dirty="0">
                <a:latin typeface="Arial Narrow" panose="020B0606020202030204" pitchFamily="34" charset="0"/>
              </a:rPr>
              <a:t>listados de exclusión propios del responsable</a:t>
            </a:r>
            <a:r>
              <a:rPr lang="es-ES" sz="2000" dirty="0">
                <a:latin typeface="Arial Narrow" panose="020B0606020202030204" pitchFamily="34" charset="0"/>
              </a:rPr>
              <a:t>, o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sectoriales</a:t>
            </a:r>
            <a:r>
              <a:rPr lang="es-ES" sz="2000" dirty="0">
                <a:latin typeface="Arial Narrow" panose="020B0606020202030204" pitchFamily="34" charset="0"/>
              </a:rPr>
              <a:t> o </a:t>
            </a:r>
            <a:r>
              <a:rPr lang="es-ES" sz="2000" b="1" dirty="0">
                <a:latin typeface="Arial Narrow" panose="020B0606020202030204" pitchFamily="34" charset="0"/>
              </a:rPr>
              <a:t>generales</a:t>
            </a:r>
            <a:r>
              <a:rPr lang="es-ES" sz="2000" dirty="0">
                <a:latin typeface="Arial Narrow" panose="020B0606020202030204" pitchFamily="34" charset="0"/>
              </a:rPr>
              <a:t>, señalando el nombre del listado, su finalidad y el canal habilitado para obtener mayor información al respecto, o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 Los </a:t>
            </a:r>
            <a:r>
              <a:rPr lang="es-ES" sz="2000" b="1" dirty="0">
                <a:latin typeface="Arial Narrow" panose="020B0606020202030204" pitchFamily="34" charset="0"/>
              </a:rPr>
              <a:t>medios </a:t>
            </a:r>
            <a:r>
              <a:rPr lang="es-ES" sz="2000" dirty="0">
                <a:latin typeface="Arial Narrow" panose="020B0606020202030204" pitchFamily="34" charset="0"/>
              </a:rPr>
              <a:t>a través de los cuales el titular pueda </a:t>
            </a:r>
            <a:r>
              <a:rPr lang="es-ES" sz="2000" b="1" dirty="0">
                <a:latin typeface="Arial Narrow" panose="020B0606020202030204" pitchFamily="34" charset="0"/>
              </a:rPr>
              <a:t>manifestar su negativa a recibir comunicados o promociones por parte del responsable</a:t>
            </a:r>
            <a:r>
              <a:rPr lang="es-ES" sz="2000" dirty="0">
                <a:latin typeface="Arial Narrow" panose="020B0606020202030204" pitchFamily="34" charset="0"/>
              </a:rPr>
              <a:t>, describiendo el procedimiento para el uso de estas opciones, o bien, referenciando al titular a determinado canal para conocer éste.</a:t>
            </a:r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108520" y="0"/>
            <a:ext cx="9252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Opciones para limitar el uso o divulgación de datos</a:t>
            </a:r>
          </a:p>
        </p:txBody>
      </p:sp>
    </p:spTree>
    <p:extLst>
      <p:ext uri="{BB962C8B-B14F-4D97-AF65-F5344CB8AC3E}">
        <p14:creationId xmlns:p14="http://schemas.microsoft.com/office/powerpoint/2010/main" val="24336054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35811"/>
            <a:ext cx="2655409" cy="277626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79512" y="1421291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>
                <a:latin typeface="Arial Narrow" panose="020B0606020202030204" pitchFamily="34" charset="0"/>
              </a:rPr>
              <a:t>En caso de obtener información personal a través de </a:t>
            </a:r>
            <a:r>
              <a:rPr lang="es-ES" sz="2000" b="1" i="1" dirty="0">
                <a:latin typeface="Arial Narrow" panose="020B0606020202030204" pitchFamily="34" charset="0"/>
              </a:rPr>
              <a:t>cookies</a:t>
            </a:r>
            <a:r>
              <a:rPr lang="es-ES" sz="2000" dirty="0">
                <a:latin typeface="Arial Narrow" panose="020B0606020202030204" pitchFamily="34" charset="0"/>
              </a:rPr>
              <a:t>, </a:t>
            </a:r>
            <a:r>
              <a:rPr lang="es-ES" sz="20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web </a:t>
            </a:r>
            <a:r>
              <a:rPr lang="es-ES" sz="2000" b="1" i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beacons</a:t>
            </a:r>
            <a:r>
              <a:rPr lang="es-ES" sz="20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>
                <a:latin typeface="Arial Narrow" panose="020B0606020202030204" pitchFamily="34" charset="0"/>
              </a:rPr>
              <a:t>u </a:t>
            </a:r>
            <a:r>
              <a:rPr lang="es-ES" sz="2000" b="1" dirty="0">
                <a:latin typeface="Arial Narrow" panose="020B0606020202030204" pitchFamily="34" charset="0"/>
              </a:rPr>
              <a:t>otras tecnologías similares</a:t>
            </a:r>
            <a:r>
              <a:rPr lang="es-ES" sz="2000" dirty="0">
                <a:latin typeface="Arial Narrow" panose="020B0606020202030204" pitchFamily="34" charset="0"/>
              </a:rPr>
              <a:t>, el Aviso de Privacidad debe contener:</a:t>
            </a:r>
          </a:p>
          <a:p>
            <a:pPr algn="just"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000" dirty="0">
                <a:latin typeface="Arial Narrow" panose="020B0606020202030204" pitchFamily="34" charset="0"/>
              </a:rPr>
              <a:t> Una </a:t>
            </a:r>
            <a:r>
              <a:rPr lang="es-ES" sz="2000" b="1" dirty="0">
                <a:latin typeface="Arial Narrow" panose="020B0606020202030204" pitchFamily="34" charset="0"/>
              </a:rPr>
              <a:t>advertencia al titular </a:t>
            </a:r>
            <a:r>
              <a:rPr lang="es-ES" sz="2000" dirty="0">
                <a:latin typeface="Arial Narrow" panose="020B0606020202030204" pitchFamily="34" charset="0"/>
              </a:rPr>
              <a:t>sobre el uso de </a:t>
            </a:r>
            <a:r>
              <a:rPr lang="es-ES" sz="2000" i="1" dirty="0">
                <a:latin typeface="Arial Narrow" panose="020B0606020202030204" pitchFamily="34" charset="0"/>
              </a:rPr>
              <a:t>estas tecnologías</a:t>
            </a:r>
            <a:r>
              <a:rPr lang="es-ES" sz="2000" dirty="0">
                <a:latin typeface="Arial Narrow" panose="020B0606020202030204" pitchFamily="34" charset="0"/>
              </a:rPr>
              <a:t>, e</a:t>
            </a:r>
          </a:p>
          <a:p>
            <a:pPr algn="just">
              <a:defRPr/>
            </a:pP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ES" sz="2000" dirty="0">
                <a:latin typeface="Arial Narrow" panose="020B0606020202030204" pitchFamily="34" charset="0"/>
              </a:rPr>
              <a:t> Información relativa a los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datos que se recaban </a:t>
            </a:r>
            <a:r>
              <a:rPr lang="es-ES" sz="2000" dirty="0">
                <a:latin typeface="Arial Narrow" panose="020B0606020202030204" pitchFamily="34" charset="0"/>
              </a:rPr>
              <a:t>de éstas, las </a:t>
            </a:r>
            <a:r>
              <a:rPr lang="es-ES" sz="2000" b="1" dirty="0">
                <a:latin typeface="Arial Narrow" panose="020B0606020202030204" pitchFamily="34" charset="0"/>
              </a:rPr>
              <a:t>finalidades</a:t>
            </a:r>
            <a:r>
              <a:rPr lang="es-ES" sz="2000" dirty="0">
                <a:latin typeface="Arial Narrow" panose="020B0606020202030204" pitchFamily="34" charset="0"/>
              </a:rPr>
              <a:t> de su tratamiento y las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opciones para deshabilitar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>
                <a:latin typeface="Arial Narrow" panose="020B0606020202030204" pitchFamily="34" charset="0"/>
              </a:rPr>
              <a:t>estos mecanismos.</a:t>
            </a:r>
          </a:p>
          <a:p>
            <a:pPr algn="just">
              <a:defRPr/>
            </a:pPr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193194" y="48334"/>
            <a:ext cx="925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Uso de cookies, web </a:t>
            </a:r>
            <a:r>
              <a:rPr lang="es-MX" sz="2400" dirty="0" err="1"/>
              <a:t>beacons</a:t>
            </a:r>
            <a:r>
              <a:rPr lang="es-MX" sz="2400" dirty="0"/>
              <a:t> u otras tecnologías similares</a:t>
            </a: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8" y="3868734"/>
            <a:ext cx="2081361" cy="1986754"/>
          </a:xfrm>
          <a:prstGeom prst="rect">
            <a:avLst/>
          </a:prstGeom>
        </p:spPr>
      </p:pic>
      <p:pic>
        <p:nvPicPr>
          <p:cNvPr id="8" name="Picture 2" descr="http://blog.prodware.es/wp-content/uploads/2014/11/c412052d3b364351d73eca89d1c1ee59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4289"/>
            <a:ext cx="3059831" cy="18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6105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340768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200" dirty="0">
                <a:latin typeface="Arial Narrow" panose="020B0606020202030204" pitchFamily="34" charset="0"/>
              </a:rPr>
              <a:t>El Aviso de Privacidad debe señalar el </a:t>
            </a:r>
            <a:r>
              <a:rPr lang="es-MX" sz="2200" b="1" dirty="0">
                <a:latin typeface="Arial Narrow" panose="020B0606020202030204" pitchFamily="34" charset="0"/>
              </a:rPr>
              <a:t>medio y procedimiento implementado</a:t>
            </a:r>
            <a:r>
              <a:rPr lang="es-MX" sz="2200" dirty="0">
                <a:latin typeface="Arial Narrow" panose="020B0606020202030204" pitchFamily="34" charset="0"/>
              </a:rPr>
              <a:t> por el responsable </a:t>
            </a:r>
            <a:r>
              <a:rPr lang="es-MX" sz="2200" b="1" dirty="0">
                <a:latin typeface="Arial Narrow" panose="020B0606020202030204" pitchFamily="34" charset="0"/>
              </a:rPr>
              <a:t>para dar a conocer al titular los cambios</a:t>
            </a:r>
            <a:r>
              <a:rPr lang="es-MX" sz="2200" dirty="0">
                <a:latin typeface="Arial Narrow" panose="020B0606020202030204" pitchFamily="34" charset="0"/>
              </a:rPr>
              <a:t> o actualizaciones efectuados al mismo.</a:t>
            </a:r>
          </a:p>
          <a:p>
            <a:pPr lvl="0" algn="just"/>
            <a:endParaRPr lang="es-MX" sz="2200" dirty="0">
              <a:latin typeface="Arial Narrow" panose="020B0606020202030204" pitchFamily="34" charset="0"/>
            </a:endParaRPr>
          </a:p>
          <a:p>
            <a:pPr lvl="0" algn="just"/>
            <a:r>
              <a:rPr lang="es-MX" sz="2200" dirty="0">
                <a:latin typeface="Arial Narrow" panose="020B0606020202030204" pitchFamily="34" charset="0"/>
              </a:rPr>
              <a:t>El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procedimiento</a:t>
            </a:r>
            <a:r>
              <a:rPr lang="es-MX" sz="2200" dirty="0">
                <a:latin typeface="Arial Narrow" panose="020B0606020202030204" pitchFamily="34" charset="0"/>
              </a:rPr>
              <a:t> es necesario informarlo siempre y cuando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el responsable no dirija las notificaciones de cambios directamente a cada titular</a:t>
            </a:r>
            <a:r>
              <a:rPr lang="es-MX" sz="22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MX" sz="22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MX" sz="2200" b="1" dirty="0">
                <a:latin typeface="Arial Narrow" panose="020B0606020202030204" pitchFamily="34" charset="0"/>
              </a:rPr>
              <a:t>No se considerarán cambios al Aviso de Privacidad cuando éstos repercutan en: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información relativa a la identidad del responsable</a:t>
            </a:r>
            <a:r>
              <a:rPr lang="es-MX" sz="2200" b="1" dirty="0">
                <a:latin typeface="Arial Narrow" panose="020B0606020202030204" pitchFamily="34" charset="0"/>
              </a:rPr>
              <a:t>, obtención de datos personales adicionales,</a:t>
            </a:r>
            <a:r>
              <a:rPr lang="es-MX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nuevas finalidades</a:t>
            </a:r>
            <a:r>
              <a:rPr lang="es-MX" sz="2200" b="1" dirty="0">
                <a:latin typeface="Arial Narrow" panose="020B0606020202030204" pitchFamily="34" charset="0"/>
              </a:rPr>
              <a:t>,</a:t>
            </a:r>
            <a:r>
              <a:rPr lang="es-MX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MX" sz="2200" b="1" dirty="0">
                <a:latin typeface="Arial Narrow" panose="020B0606020202030204" pitchFamily="34" charset="0"/>
              </a:rPr>
              <a:t>o se modifiquen las condiciones de las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transferencias o se realicen transferencias no previstas de origen, cuando para ello se requiera del consentimiento del titular.</a:t>
            </a:r>
            <a:endParaRPr lang="es-MX" sz="2400" dirty="0">
              <a:latin typeface="Arial Narrow" panose="020B0606020202030204" pitchFamily="34" charset="0"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637765" y="2332"/>
            <a:ext cx="8489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  <a:p>
            <a:r>
              <a:rPr lang="es-MX" sz="2400" dirty="0"/>
              <a:t>Cambios al Aviso de Privacidad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100644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412776"/>
            <a:ext cx="8280920" cy="348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Identidad y domicilio del responsable.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Finalidades del tratamiento.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Mecanismos para que el titular pueda manifestar su negativa al tratamiento de sus datos personales respecto aquellas finalidades que no dieron origen y no son necesarias para la relación jurídica. 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Datos personales que serán sometidos a tratamiento.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Señalamiento expreso de los datos sensibles que se tratan. 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Transferencias que en su caso se efectúen y la cláusula correspondiente.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260648"/>
            <a:ext cx="848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486132"/>
            <a:ext cx="2321074" cy="20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005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340768"/>
            <a:ext cx="8136904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300" dirty="0">
                <a:latin typeface="Arial Narrow" panose="020B0606020202030204" pitchFamily="34" charset="0"/>
              </a:rPr>
              <a:t>Medios y procedimientos para el ejercicio de los derechos ARCO.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Mecanismos y procedimientos para que el titular pueda revocar su consentimiento.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300" dirty="0">
                <a:latin typeface="Arial Narrow" panose="020B0606020202030204" pitchFamily="34" charset="0"/>
              </a:rPr>
              <a:t>Opciones y medios para que el titular pueda limitar el uso o divulgación de datos personales.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Información sobre el uso de mecanismos en medios remotos o locales de comunicación electrónica, óptica u otra tecnología, que permitan recabar datos personales de manera automática y simultánea al tiempo que el titular hace contacto con los mismos, en su caso, y </a:t>
            </a:r>
          </a:p>
          <a:p>
            <a:pPr marL="514350" indent="-514350" algn="just">
              <a:spcAft>
                <a:spcPts val="100"/>
              </a:spcAft>
              <a:buFont typeface="Wingdings" pitchFamily="2" charset="2"/>
              <a:buChar char="§"/>
            </a:pPr>
            <a:r>
              <a:rPr lang="es-MX" sz="2300" dirty="0">
                <a:latin typeface="Arial Narrow" panose="020B0606020202030204" pitchFamily="34" charset="0"/>
              </a:rPr>
              <a:t>Procedimientos y medios para comunicar </a:t>
            </a:r>
            <a:r>
              <a:rPr lang="es-MX" sz="2300" dirty="0">
                <a:highlight>
                  <a:srgbClr val="FFFF66"/>
                </a:highlight>
                <a:latin typeface="Arial Narrow" panose="020B0606020202030204" pitchFamily="34" charset="0"/>
              </a:rPr>
              <a:t>cambios al Aviso de Privacidad.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3338" y="260648"/>
            <a:ext cx="848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Elementos informativos del Aviso de Privacidad</a:t>
            </a:r>
          </a:p>
        </p:txBody>
      </p:sp>
    </p:spTree>
    <p:extLst>
      <p:ext uri="{BB962C8B-B14F-4D97-AF65-F5344CB8AC3E}">
        <p14:creationId xmlns:p14="http://schemas.microsoft.com/office/powerpoint/2010/main" val="4205967170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34185"/>
              </p:ext>
            </p:extLst>
          </p:nvPr>
        </p:nvGraphicFramePr>
        <p:xfrm>
          <a:off x="-32" y="928670"/>
          <a:ext cx="9144032" cy="59036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2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677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675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Elemento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Principios y Derechos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I. La</a:t>
                      </a:r>
                      <a:r>
                        <a:rPr lang="es-MX" sz="1500" baseline="0" dirty="0"/>
                        <a:t> i</a:t>
                      </a:r>
                      <a:r>
                        <a:rPr lang="es-MX" sz="1500" dirty="0"/>
                        <a:t>dentidad y domicilio del responsable.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Responsabilidad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II. Los</a:t>
                      </a:r>
                      <a:r>
                        <a:rPr lang="es-MX" sz="1500" baseline="0" dirty="0"/>
                        <a:t> d</a:t>
                      </a:r>
                      <a:r>
                        <a:rPr lang="es-MX" sz="1500" dirty="0"/>
                        <a:t>atos personales que serán sometidos al tratamiento.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Proporcionalidad / Calidad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III. El</a:t>
                      </a:r>
                      <a:r>
                        <a:rPr lang="es-MX" sz="1500" baseline="0" dirty="0"/>
                        <a:t> s</a:t>
                      </a:r>
                      <a:r>
                        <a:rPr lang="es-MX" sz="1500" dirty="0"/>
                        <a:t>eñalamiento expreso de los datos sensibles que se recaban.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Proporcionalidad/ Calidad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500" dirty="0"/>
                        <a:t>IV.</a:t>
                      </a:r>
                      <a:r>
                        <a:rPr lang="es-MX" sz="1500" baseline="0" dirty="0"/>
                        <a:t> Las f</a:t>
                      </a:r>
                      <a:r>
                        <a:rPr lang="es-MX" sz="1500" dirty="0"/>
                        <a:t>inalidades del tratamiento.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Finalidad / Licitud</a:t>
                      </a:r>
                      <a:r>
                        <a:rPr lang="es-MX" sz="1500" baseline="0" dirty="0"/>
                        <a:t> / Lealtad/ Consentimiento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38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500" dirty="0"/>
                        <a:t>V. Los</a:t>
                      </a:r>
                      <a:r>
                        <a:rPr lang="es-MX" sz="1500" baseline="0" dirty="0"/>
                        <a:t> m</a:t>
                      </a:r>
                      <a:r>
                        <a:rPr lang="es-MX" sz="1500" dirty="0"/>
                        <a:t>ecanismos para que el titular manifieste su negativa para el tratamiento de datos que no son necesarios para cumplir con la relación jurídica con el responsable (finalidades primarias y secundarias).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  <a:p>
                      <a:pPr algn="ctr"/>
                      <a:r>
                        <a:rPr lang="es-MX" sz="1500" dirty="0"/>
                        <a:t>Finalidad/ Consentimiento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5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VI. Las</a:t>
                      </a:r>
                      <a:r>
                        <a:rPr lang="es-MX" sz="1500" baseline="0" dirty="0"/>
                        <a:t> t</a:t>
                      </a:r>
                      <a:r>
                        <a:rPr lang="es-MX" sz="1500" dirty="0"/>
                        <a:t>ransferencias que en su caso se efectúen, el tercero receptor y la finalidad de las mismas.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Consentimiento / Finalidad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VII. La</a:t>
                      </a:r>
                      <a:r>
                        <a:rPr lang="es-MX" sz="1500" baseline="0" dirty="0"/>
                        <a:t> c</a:t>
                      </a:r>
                      <a:r>
                        <a:rPr lang="es-MX" sz="1500" dirty="0"/>
                        <a:t>láusula que indica si el titular acepta o no la transferencia.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Consentimiento 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VIII.</a:t>
                      </a:r>
                      <a:r>
                        <a:rPr lang="es-MX" sz="1500" baseline="0" dirty="0"/>
                        <a:t> Los m</a:t>
                      </a:r>
                      <a:r>
                        <a:rPr lang="es-MX" sz="1500" dirty="0"/>
                        <a:t>edios y procedimientos para el ejercicio de los derechos ARCO.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Derechos</a:t>
                      </a:r>
                      <a:r>
                        <a:rPr lang="es-MX" sz="1500" baseline="0" dirty="0"/>
                        <a:t> ARCO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IX. Los</a:t>
                      </a:r>
                      <a:r>
                        <a:rPr lang="es-MX" sz="1500" baseline="0" dirty="0"/>
                        <a:t> m</a:t>
                      </a:r>
                      <a:r>
                        <a:rPr lang="es-MX" sz="1500" dirty="0"/>
                        <a:t>ecanismos y procedimientos para poder revocar el consentimiento.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Consentimiento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X. Las</a:t>
                      </a:r>
                      <a:r>
                        <a:rPr lang="es-MX" sz="1500" baseline="0" dirty="0"/>
                        <a:t> o</a:t>
                      </a:r>
                      <a:r>
                        <a:rPr lang="es-MX" sz="1500" dirty="0"/>
                        <a:t>pciones y medios para limitar el uso o divulgación de datos personales.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Información / Autodeterminación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23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dirty="0"/>
                        <a:t>XI. Informar sobre el uso de mecanismos en medios remotos o locales de comunicación que permitan recabar datos de manera automática y simultánea cuando el titular hace contacto con los mismos.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  <a:p>
                      <a:pPr algn="ctr"/>
                      <a:r>
                        <a:rPr lang="es-MX" sz="1500" dirty="0"/>
                        <a:t>Información / Autodeterminación</a:t>
                      </a:r>
                      <a:endParaRPr lang="en-US" sz="1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68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XII. Los</a:t>
                      </a:r>
                      <a:r>
                        <a:rPr lang="es-MX" sz="1500" baseline="0" dirty="0"/>
                        <a:t> p</a:t>
                      </a:r>
                      <a:r>
                        <a:rPr lang="es-MX" sz="1500" dirty="0"/>
                        <a:t>rocedimientos y medios para comunicar cambios al Aviso de Privacidad.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Información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-32" y="-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Relación entre los elementos informativos del Aviso de Privacidad, los Principios y Derechos</a:t>
            </a:r>
          </a:p>
        </p:txBody>
      </p:sp>
    </p:spTree>
    <p:extLst>
      <p:ext uri="{BB962C8B-B14F-4D97-AF65-F5344CB8AC3E}">
        <p14:creationId xmlns:p14="http://schemas.microsoft.com/office/powerpoint/2010/main" val="43587155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5687616" y="1700808"/>
            <a:ext cx="3456384" cy="3375548"/>
            <a:chOff x="4463997" y="1209592"/>
            <a:chExt cx="3011493" cy="3011496"/>
          </a:xfrm>
        </p:grpSpPr>
        <p:pic>
          <p:nvPicPr>
            <p:cNvPr id="25604" name="Picture 4" descr="Business Binder 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997" y="1209592"/>
              <a:ext cx="3011493" cy="301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4788024" y="3717032"/>
              <a:ext cx="244827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0985" y="1340768"/>
            <a:ext cx="8582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dirty="0">
                <a:latin typeface="Arial Narrow" panose="020B0606020202030204" pitchFamily="34" charset="0"/>
              </a:rPr>
              <a:t>De </a:t>
            </a:r>
            <a:r>
              <a:rPr lang="es-MX" b="1" dirty="0">
                <a:latin typeface="Arial Narrow" panose="020B0606020202030204" pitchFamily="34" charset="0"/>
              </a:rPr>
              <a:t>manera </a:t>
            </a:r>
            <a:r>
              <a:rPr lang="es-MX" b="1" dirty="0">
                <a:highlight>
                  <a:srgbClr val="FFFF66"/>
                </a:highlight>
                <a:latin typeface="Arial Narrow" panose="020B0606020202030204" pitchFamily="34" charset="0"/>
              </a:rPr>
              <a:t>opcional</a:t>
            </a:r>
            <a:r>
              <a:rPr lang="es-MX" dirty="0">
                <a:latin typeface="Arial Narrow" panose="020B0606020202030204" pitchFamily="34" charset="0"/>
              </a:rPr>
              <a:t>, el Aviso de Privacidad podrá informar sobre:</a:t>
            </a:r>
          </a:p>
          <a:p>
            <a:pPr lvl="0" algn="just"/>
            <a:endParaRPr lang="es-MX" b="1" dirty="0">
              <a:latin typeface="Arial Narrow" panose="020B0606020202030204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MX" dirty="0">
                <a:latin typeface="Arial Narrow" panose="020B0606020202030204" pitchFamily="34" charset="0"/>
              </a:rPr>
              <a:t> El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tratamiento de datos personales de menores de edad </a:t>
            </a:r>
            <a:r>
              <a:rPr lang="es-MX" dirty="0">
                <a:latin typeface="Arial Narrow" panose="020B0606020202030204" pitchFamily="34" charset="0"/>
              </a:rPr>
              <a:t>y </a:t>
            </a:r>
            <a:r>
              <a:rPr lang="es-MX" b="1" dirty="0">
                <a:latin typeface="Arial Narrow" panose="020B0606020202030204" pitchFamily="34" charset="0"/>
              </a:rPr>
              <a:t>personas en estados de interdicción o incapacidad </a:t>
            </a:r>
            <a:r>
              <a:rPr lang="es-MX" dirty="0">
                <a:latin typeface="Arial Narrow" panose="020B0606020202030204" pitchFamily="34" charset="0"/>
              </a:rPr>
              <a:t>(por ejemplo, los mecanismos habilitados para obtener el consentimiento de los padres, tutores o representante y las acciones, medidas y previsiones especiales implementadas);</a:t>
            </a:r>
          </a:p>
          <a:p>
            <a:pPr lvl="0" algn="just">
              <a:buFont typeface="Wingdings" pitchFamily="2" charset="2"/>
              <a:buChar char="q"/>
            </a:pPr>
            <a:endParaRPr lang="es-MX" dirty="0">
              <a:latin typeface="Arial Narrow" panose="020B0606020202030204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MX" dirty="0">
                <a:latin typeface="Arial Narrow" panose="020B0606020202030204" pitchFamily="34" charset="0"/>
              </a:rPr>
              <a:t> El </a:t>
            </a:r>
            <a:r>
              <a:rPr lang="es-MX" b="1" dirty="0">
                <a:latin typeface="Arial Narrow" panose="020B0606020202030204" pitchFamily="34" charset="0"/>
              </a:rPr>
              <a:t>tratamiento de datos personales </a:t>
            </a:r>
            <a:r>
              <a:rPr lang="es-MX" dirty="0">
                <a:latin typeface="Arial Narrow" panose="020B0606020202030204" pitchFamily="34" charset="0"/>
              </a:rPr>
              <a:t>que el responsable lleva a cabo como parte de un proceso de toma de decisiones,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sin que intervenga la valoración de una persona física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lvl="0" algn="just"/>
            <a:endParaRPr lang="es-MX" dirty="0">
              <a:latin typeface="Arial Narrow" panose="020B0606020202030204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MX" dirty="0">
                <a:latin typeface="Arial Narrow" panose="020B0606020202030204" pitchFamily="34" charset="0"/>
              </a:rPr>
              <a:t> El </a:t>
            </a:r>
            <a:r>
              <a:rPr lang="es-MX" b="1" dirty="0">
                <a:latin typeface="Arial Narrow" panose="020B0606020202030204" pitchFamily="34" charset="0"/>
              </a:rPr>
              <a:t>derecho que le asiste al titular para acudir ante el INAI</a:t>
            </a:r>
            <a:r>
              <a:rPr lang="es-MX" dirty="0">
                <a:latin typeface="Arial Narrow" panose="020B0606020202030204" pitchFamily="34" charset="0"/>
              </a:rPr>
              <a:t>, en caso de considerar que su derecho a la protección de datos personales ha sido vulnerado, y</a:t>
            </a:r>
          </a:p>
          <a:p>
            <a:pPr lvl="0" algn="just"/>
            <a:endParaRPr lang="es-MX" dirty="0">
              <a:latin typeface="Arial Narrow" panose="020B0606020202030204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MX" dirty="0">
                <a:latin typeface="Arial Narrow" panose="020B0606020202030204" pitchFamily="34" charset="0"/>
              </a:rPr>
              <a:t> Un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mecanismo para obtener el consentimiento del titular en los casos en que es requerido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s-MX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MX" dirty="0">
                <a:latin typeface="Arial Narrow" panose="020B0606020202030204" pitchFamily="34" charset="0"/>
              </a:rPr>
              <a:t>de conformidad con  la LFPDPPP y el Reglamento.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51720" y="287378"/>
            <a:ext cx="690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296325763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11218" y="1919734"/>
            <a:ext cx="9155217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ASPECTOS FUNDAMENTALES DEL</a:t>
            </a:r>
          </a:p>
          <a:p>
            <a:r>
              <a:rPr lang="es-MX" dirty="0"/>
              <a:t>AVISO DE PRIVACIDAD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37"/>
          <a:stretch/>
        </p:blipFill>
        <p:spPr>
          <a:xfrm>
            <a:off x="-11218" y="2996952"/>
            <a:ext cx="9155217" cy="36004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11217" y="39330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EJERCICIO</a:t>
            </a:r>
          </a:p>
        </p:txBody>
      </p:sp>
    </p:spTree>
    <p:extLst>
      <p:ext uri="{BB962C8B-B14F-4D97-AF65-F5344CB8AC3E}">
        <p14:creationId xmlns:p14="http://schemas.microsoft.com/office/powerpoint/2010/main" val="25950467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66162" y="2829547"/>
            <a:ext cx="6120680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Compartir conclusión del análisis con el grupo e instructores para recibir retroalimentación y resolver dudas.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9940" y="2829547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18710" y="5571318"/>
            <a:ext cx="2401162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Concluir el ejercicio.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15925" y="1437241"/>
            <a:ext cx="7383194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Analizar el AP conforme al cuestionario del GAP, para identificar si contiene la información requerida o hacen falta elementos informativos.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37" y="1433478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99792" y="4450782"/>
            <a:ext cx="4656057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Hacer la propuesta de redacción respectiva.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512" y="5375167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E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endParaRPr lang="es-MX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63570" y="4260966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E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endParaRPr lang="es-MX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71800" y="0"/>
            <a:ext cx="601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Ejercicio </a:t>
            </a:r>
          </a:p>
          <a:p>
            <a:r>
              <a:rPr lang="es-ES" dirty="0"/>
              <a:t>Aviso de Privacidad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" y="2901192"/>
            <a:ext cx="1538779" cy="13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62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ertificadoramexicana.com/images/ima%CC%81genes/Comite_consultatif1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77" y="1510209"/>
            <a:ext cx="6951431" cy="45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08610" y="191054"/>
            <a:ext cx="367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Red de formadores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512" y="1192617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Narrow" panose="020B0606020202030204" pitchFamily="34" charset="0"/>
              </a:rPr>
              <a:t>Talleres de formación de asesores de datos personales</a:t>
            </a:r>
          </a:p>
          <a:p>
            <a:pPr marL="742950" lvl="1" indent="-285750">
              <a:buFont typeface="Arial Narrow" panose="020B0606020202030204" pitchFamily="34" charset="0"/>
              <a:buChar char="►"/>
            </a:pPr>
            <a:r>
              <a:rPr lang="es-MX" sz="2000" dirty="0">
                <a:latin typeface="Arial Narrow" panose="020B0606020202030204" pitchFamily="34" charset="0"/>
              </a:rPr>
              <a:t>6 módulos teórico-prácticos</a:t>
            </a:r>
          </a:p>
          <a:p>
            <a:pPr marL="742950" lvl="1" indent="-285750">
              <a:buFont typeface="Arial Narrow" panose="020B0606020202030204" pitchFamily="34" charset="0"/>
              <a:buChar char="►"/>
            </a:pPr>
            <a:r>
              <a:rPr lang="es-MX" sz="2000" dirty="0">
                <a:latin typeface="Arial Narrow" panose="020B0606020202030204" pitchFamily="34" charset="0"/>
              </a:rPr>
              <a:t>5 horas de duración cada uno</a:t>
            </a:r>
          </a:p>
          <a:p>
            <a:pPr marL="742950" lvl="1" indent="-285750">
              <a:buFont typeface="Arial Narrow" panose="020B0606020202030204" pitchFamily="34" charset="0"/>
              <a:buChar char="►"/>
            </a:pPr>
            <a:r>
              <a:rPr lang="es-MX" sz="2000" dirty="0">
                <a:latin typeface="Arial Narrow" panose="020B0606020202030204" pitchFamily="34" charset="0"/>
              </a:rPr>
              <a:t>25 a 30  participantes	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5596494" y="5858093"/>
            <a:ext cx="2974609" cy="400110"/>
            <a:chOff x="5102660" y="4823057"/>
            <a:chExt cx="2743044" cy="400110"/>
          </a:xfrm>
        </p:grpSpPr>
        <p:sp>
          <p:nvSpPr>
            <p:cNvPr id="11" name="10 Flecha derecha"/>
            <p:cNvSpPr/>
            <p:nvPr/>
          </p:nvSpPr>
          <p:spPr>
            <a:xfrm>
              <a:off x="5102660" y="4823057"/>
              <a:ext cx="449710" cy="40011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652120" y="4823057"/>
              <a:ext cx="2193584" cy="400110"/>
            </a:xfrm>
            <a:prstGeom prst="rect">
              <a:avLst/>
            </a:prstGeom>
            <a:solidFill>
              <a:srgbClr val="D6D3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Reconocimiento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55278" y="2693076"/>
            <a:ext cx="2421021" cy="769441"/>
          </a:xfrm>
          <a:prstGeom prst="rect">
            <a:avLst/>
          </a:prstGeom>
          <a:solidFill>
            <a:srgbClr val="00827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Módulo 1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Introducción a la LFPDPPP</a:t>
            </a:r>
          </a:p>
          <a:p>
            <a:pPr algn="ctr"/>
            <a:r>
              <a:rPr lang="es-MX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(DG Normatividad y Consulta)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075558" y="2696803"/>
            <a:ext cx="2433052" cy="1092607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Módulo 2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Aviso de Privacidad</a:t>
            </a:r>
          </a:p>
          <a:p>
            <a:pPr algn="ctr"/>
            <a:endParaRPr lang="es-MX"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(DG Prevención y Autorregulación)</a:t>
            </a:r>
          </a:p>
          <a:p>
            <a:pPr algn="ctr"/>
            <a:endParaRPr lang="es-MX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5279" y="4147304"/>
            <a:ext cx="2421022" cy="1261884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>
                <a:latin typeface="Arial Narrow" panose="020B0606020202030204" pitchFamily="34" charset="0"/>
              </a:rPr>
              <a:t>Módulo 4</a:t>
            </a:r>
          </a:p>
          <a:p>
            <a:r>
              <a:rPr lang="es-MX" dirty="0">
                <a:latin typeface="Arial Narrow" panose="020B0606020202030204" pitchFamily="34" charset="0"/>
              </a:rPr>
              <a:t>Análisis de la LFPDPPP y su Reglamento, en materia de Medidas de Seguridad</a:t>
            </a:r>
          </a:p>
          <a:p>
            <a:r>
              <a:rPr lang="es-MX" sz="1200" dirty="0">
                <a:latin typeface="Arial Narrow" panose="020B0606020202030204" pitchFamily="34" charset="0"/>
              </a:rPr>
              <a:t>(</a:t>
            </a:r>
            <a:r>
              <a:rPr lang="es-MX" sz="1200" i="1" dirty="0">
                <a:latin typeface="Arial Narrow" panose="020B0606020202030204" pitchFamily="34" charset="0"/>
              </a:rPr>
              <a:t>DG Investigación y Verificación)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075558" y="4147304"/>
            <a:ext cx="2433052" cy="1769715"/>
          </a:xfrm>
          <a:prstGeom prst="rect">
            <a:avLst/>
          </a:prstGeom>
          <a:solidFill>
            <a:srgbClr val="00827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>
                <a:latin typeface="Arial Narrow" panose="020B0606020202030204" pitchFamily="34" charset="0"/>
              </a:rPr>
              <a:t>Módulo 5</a:t>
            </a:r>
          </a:p>
          <a:p>
            <a:r>
              <a:rPr lang="es-MX" dirty="0">
                <a:latin typeface="Arial Narrow" panose="020B0606020202030204" pitchFamily="34" charset="0"/>
              </a:rPr>
              <a:t>Guía para implementar un Sistema de Gestión de Seguridad de Datos Personales</a:t>
            </a:r>
          </a:p>
          <a:p>
            <a:endParaRPr lang="es-MX" sz="1200" dirty="0">
              <a:latin typeface="Arial Narrow" panose="020B0606020202030204" pitchFamily="34" charset="0"/>
            </a:endParaRPr>
          </a:p>
          <a:p>
            <a:r>
              <a:rPr lang="es-MX" sz="1200" i="1" dirty="0">
                <a:latin typeface="Arial Narrow" panose="020B0606020202030204" pitchFamily="34" charset="0"/>
              </a:rPr>
              <a:t>(DG Prevención y Autorregulación)</a:t>
            </a:r>
          </a:p>
          <a:p>
            <a:endParaRPr lang="es-MX" sz="500" dirty="0">
              <a:latin typeface="Arial Narrow" panose="020B0606020202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16254" y="2677576"/>
            <a:ext cx="2626541" cy="1123384"/>
          </a:xfrm>
          <a:prstGeom prst="rect">
            <a:avLst/>
          </a:prstGeom>
          <a:solidFill>
            <a:srgbClr val="00827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>
                <a:latin typeface="Arial Narrow" panose="020B0606020202030204" pitchFamily="34" charset="0"/>
              </a:rPr>
              <a:t>Módulo 3</a:t>
            </a:r>
          </a:p>
          <a:p>
            <a:r>
              <a:rPr lang="es-MX" dirty="0">
                <a:latin typeface="Arial Narrow" panose="020B0606020202030204" pitchFamily="34" charset="0"/>
              </a:rPr>
              <a:t>Ejercicio de </a:t>
            </a:r>
          </a:p>
          <a:p>
            <a:r>
              <a:rPr lang="es-MX" dirty="0">
                <a:latin typeface="Arial Narrow" panose="020B0606020202030204" pitchFamily="34" charset="0"/>
              </a:rPr>
              <a:t>Derechos ARCO</a:t>
            </a:r>
          </a:p>
          <a:p>
            <a:r>
              <a:rPr lang="es-MX" sz="1200" i="1" dirty="0">
                <a:latin typeface="Arial Narrow" panose="020B0606020202030204" pitchFamily="34" charset="0"/>
              </a:rPr>
              <a:t>(DG Protección de Derechos y Sanción</a:t>
            </a:r>
            <a:r>
              <a:rPr lang="es-MX" sz="1200" dirty="0">
                <a:latin typeface="Arial Narrow" panose="020B0606020202030204" pitchFamily="34" charset="0"/>
              </a:rPr>
              <a:t>)</a:t>
            </a:r>
          </a:p>
          <a:p>
            <a:endParaRPr lang="es-MX" sz="700" i="1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96493" y="4401219"/>
            <a:ext cx="2657887" cy="1015663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>
                <a:latin typeface="Arial Narrow" panose="020B0606020202030204" pitchFamily="34" charset="0"/>
              </a:rPr>
              <a:t>Módulo 6</a:t>
            </a:r>
          </a:p>
          <a:p>
            <a:r>
              <a:rPr lang="es-MX" dirty="0">
                <a:latin typeface="Arial Narrow" panose="020B0606020202030204" pitchFamily="34" charset="0"/>
              </a:rPr>
              <a:t>Esquemas de Autorregulación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r>
              <a:rPr lang="es-MX" sz="1200" i="1" dirty="0">
                <a:latin typeface="Arial Narrow" panose="020B0606020202030204" pitchFamily="34" charset="0"/>
              </a:rPr>
              <a:t>(DG Autorregulació</a:t>
            </a:r>
            <a:r>
              <a:rPr lang="es-MX" sz="1200" dirty="0">
                <a:latin typeface="Arial Narrow" panose="020B0606020202030204" pitchFamily="34" charset="0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3563771026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15616" y="1473426"/>
            <a:ext cx="5544616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180975" indent="-180975"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Identidad y domicilio del responsable</a:t>
            </a:r>
          </a:p>
          <a:p>
            <a:r>
              <a:rPr lang="es-ES" dirty="0"/>
              <a:t>Finalidades del tratamiento (mecanismo de negativa)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1453869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95250" indent="-95250"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87624" y="5311015"/>
            <a:ext cx="6552728" cy="11237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180975" indent="-180975"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Opciones para limitar el uso y divulgación de los DP</a:t>
            </a:r>
          </a:p>
          <a:p>
            <a:r>
              <a:rPr lang="es-ES" dirty="0"/>
              <a:t>Uso de cookies, web </a:t>
            </a:r>
            <a:r>
              <a:rPr lang="es-ES" dirty="0" err="1"/>
              <a:t>beacons</a:t>
            </a:r>
            <a:r>
              <a:rPr lang="es-ES" dirty="0"/>
              <a:t> y otras tecnologías de rastreo</a:t>
            </a:r>
          </a:p>
          <a:p>
            <a:r>
              <a:rPr lang="es-ES" dirty="0"/>
              <a:t>Cambios al aviso de privacidad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483768" y="4057450"/>
            <a:ext cx="6496680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180975" indent="-180975"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Medios y procedimientos para el ejercicio de los derechos ARCO</a:t>
            </a:r>
          </a:p>
          <a:p>
            <a:r>
              <a:rPr lang="es-ES" dirty="0"/>
              <a:t>Medios y procedimientos para la revocación del consentimiento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5461718"/>
            <a:ext cx="864096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95250" indent="-95250"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4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679616" y="4057761"/>
            <a:ext cx="92014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95250" indent="-95250"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3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578194" y="2644695"/>
            <a:ext cx="6208648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180975" indent="-180975"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Datos personales recabados (incluye DP sensibles)</a:t>
            </a:r>
          </a:p>
          <a:p>
            <a:r>
              <a:rPr lang="es-ES" dirty="0"/>
              <a:t>Transferencias de datos personales (cláusula de aceptación)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43509" y="2653629"/>
            <a:ext cx="936104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marL="95250" indent="-95250"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2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771800" y="0"/>
            <a:ext cx="601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Ejercicio </a:t>
            </a:r>
          </a:p>
          <a:p>
            <a:r>
              <a:rPr lang="es-ES" dirty="0"/>
              <a:t>Aviso de Privacidad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" y="3005418"/>
            <a:ext cx="1538779" cy="13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626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9872" y="3763238"/>
            <a:ext cx="5472608" cy="20771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0975" indent="-180975" algn="r"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atencion@inai.org.mx</a:t>
            </a:r>
          </a:p>
          <a:p>
            <a:pPr marL="180975" indent="-180975" algn="r">
              <a:defRPr/>
            </a:pP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0975" indent="-180975" algn="r"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01 800 8354324</a:t>
            </a:r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3354756"/>
            <a:ext cx="2880320" cy="17366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Dudas </a:t>
            </a:r>
          </a:p>
          <a:p>
            <a:pPr marL="180975" indent="-180975" algn="ctr"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sobre la LFPDPPP</a:t>
            </a:r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1.bp.blogspot.com/-suKiyXUvLUo/UI_zlB8YHDI/AAAAAAAABN4/mhaa83o-Oeg/s1600/interrog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5160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428728" y="1428736"/>
            <a:ext cx="6429420" cy="170655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54125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El INAI pone a tu disposición la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capacitación en línea a través de su </a:t>
            </a:r>
          </a:p>
          <a:p>
            <a:pPr marL="179705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Centro Virtual de Formación</a:t>
            </a: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643174" y="3357562"/>
            <a:ext cx="6321314" cy="2071702"/>
          </a:xfrm>
          <a:prstGeom prst="roundRect">
            <a:avLst>
              <a:gd name="adj" fmla="val 21319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Introducción a la</a:t>
            </a:r>
            <a:r>
              <a:rPr kumimoji="0" lang="es-ES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LFPDPPP</a:t>
            </a: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Aviso de Privacidad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Designación de la Persona o Departamento de DP</a:t>
            </a: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Atención a las Solicitudes de Derechos ARCO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" name="Picture 2" descr="Evento más rec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571768" cy="3169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dist="152400" dir="21540000" sx="107000" sy="107000" algn="t" rotWithShape="0">
              <a:prstClr val="black">
                <a:alpha val="31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2627784" y="3212976"/>
            <a:ext cx="279634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MX" sz="4000" kern="0" spc="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Cursos:</a:t>
            </a:r>
            <a:endParaRPr lang="es-ES" sz="6000" kern="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166" y="5429264"/>
            <a:ext cx="1857356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ES" sz="105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ES" sz="24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Ingreso:</a:t>
            </a:r>
          </a:p>
          <a:p>
            <a:pPr algn="ctr">
              <a:lnSpc>
                <a:spcPct val="80000"/>
              </a:lnSpc>
              <a:buNone/>
            </a:pPr>
            <a:endParaRPr lang="es-ES" sz="105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052106" y="5646345"/>
            <a:ext cx="1857356" cy="715089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ES" sz="105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ES" sz="24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Contacto:</a:t>
            </a:r>
          </a:p>
          <a:p>
            <a:pPr algn="ctr">
              <a:lnSpc>
                <a:spcPct val="80000"/>
              </a:lnSpc>
              <a:buNone/>
            </a:pPr>
            <a:endParaRPr lang="es-ES" sz="105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4412" y="6033886"/>
            <a:ext cx="551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3"/>
              </a:rPr>
              <a:t>http://cevifaiprivada.ifai.org.mx/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860032" y="20954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CEVINAI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60032" y="5786454"/>
            <a:ext cx="281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50.04.24.00 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ext. 2984</a:t>
            </a:r>
          </a:p>
        </p:txBody>
      </p:sp>
    </p:spTree>
    <p:extLst>
      <p:ext uri="{BB962C8B-B14F-4D97-AF65-F5344CB8AC3E}">
        <p14:creationId xmlns:p14="http://schemas.microsoft.com/office/powerpoint/2010/main" val="1225168636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23928" y="307651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MX" sz="2000" dirty="0"/>
              <a:t>María Adriana Báez Ricárdez</a:t>
            </a:r>
          </a:p>
          <a:p>
            <a:r>
              <a:rPr lang="es-MX" sz="2000" dirty="0"/>
              <a:t>Directora General de Prevención y Autorregulación</a:t>
            </a:r>
          </a:p>
          <a:p>
            <a:r>
              <a:rPr lang="es-MX" sz="2000" dirty="0">
                <a:hlinkClick r:id="rId2"/>
              </a:rPr>
              <a:t>adriana.baez@inai.org.mx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1124744"/>
            <a:ext cx="91440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ASPECTOS FUNDAMENTALES Y ELEMENTOS INFORMATIVOS DEL AP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23928" y="486916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MX" sz="2000" dirty="0"/>
              <a:t>Miriam Caballero Vargas</a:t>
            </a:r>
          </a:p>
          <a:p>
            <a:r>
              <a:rPr lang="es-MX" sz="2000" dirty="0"/>
              <a:t>Directora de Facilitación del </a:t>
            </a:r>
          </a:p>
          <a:p>
            <a:r>
              <a:rPr lang="es-MX" sz="2000" dirty="0"/>
              <a:t>Sector Privado</a:t>
            </a:r>
          </a:p>
          <a:p>
            <a:r>
              <a:rPr lang="es-MX" sz="2000" dirty="0">
                <a:hlinkClick r:id="rId3"/>
              </a:rPr>
              <a:t>miriam.caballero@inai.org.mx</a:t>
            </a:r>
            <a:endParaRPr lang="es-MX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9" y="4365104"/>
            <a:ext cx="2763446" cy="171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340988"/>
            <a:ext cx="2216971" cy="18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585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1340768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Coordinación de programa de formación</a:t>
            </a:r>
          </a:p>
          <a:p>
            <a:r>
              <a:rPr lang="es-MX" dirty="0"/>
              <a:t>Rubén Carbajal Zárate</a:t>
            </a:r>
          </a:p>
          <a:p>
            <a:r>
              <a:rPr lang="es-MX" dirty="0">
                <a:hlinkClick r:id="rId2"/>
              </a:rPr>
              <a:t>ruben.carbajal@inai.org.mx</a:t>
            </a:r>
            <a:endParaRPr lang="es-MX" dirty="0"/>
          </a:p>
          <a:p>
            <a:r>
              <a:rPr lang="es-MX" dirty="0"/>
              <a:t>Ext. 2412</a:t>
            </a:r>
          </a:p>
          <a:p>
            <a:endParaRPr lang="es-MX" dirty="0"/>
          </a:p>
          <a:p>
            <a:r>
              <a:rPr lang="es-MX" dirty="0"/>
              <a:t>Directora de Capacitación de Datos Personales</a:t>
            </a:r>
          </a:p>
          <a:p>
            <a:r>
              <a:rPr lang="es-MX" dirty="0"/>
              <a:t>Amalia Berenice Hernández Bracho</a:t>
            </a:r>
          </a:p>
          <a:p>
            <a:r>
              <a:rPr lang="es-MX" dirty="0">
                <a:hlinkClick r:id="rId3"/>
              </a:rPr>
              <a:t>amalia.hernandez@inai.org.mx</a:t>
            </a:r>
            <a:endParaRPr lang="es-MX" dirty="0"/>
          </a:p>
          <a:p>
            <a:r>
              <a:rPr lang="es-MX" dirty="0"/>
              <a:t>Ext. 2477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4581128"/>
            <a:ext cx="8838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Instituto Nacional de Transparencia, Acceso a la Información y Protección de Datos Personales</a:t>
            </a:r>
          </a:p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Av. Insurgentes Sur No. 3211, Col. Insurgentes </a:t>
            </a:r>
            <a:r>
              <a:rPr lang="es-MX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Cuicuilco</a:t>
            </a:r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Del. Coyoacán, C.P. 04530, México, D.F.</a:t>
            </a:r>
          </a:p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50 04 24 00</a:t>
            </a:r>
            <a:endParaRPr lang="es-MX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  <a:hlinkClick r:id="rId4"/>
            </a:endParaRPr>
          </a:p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atencion@inai.org.mx</a:t>
            </a:r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5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54209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6A6C4CD-884D-42B1-A4A0-8FBC0AE07066}" type="slidenum">
              <a:rPr lang="en-US" smtClean="0"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4139952" y="1268760"/>
            <a:ext cx="4824536" cy="3168352"/>
          </a:xfrm>
          <a:prstGeom prst="roundRect">
            <a:avLst/>
          </a:prstGeom>
          <a:solidFill>
            <a:srgbClr val="00827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14350" marR="0" lvl="0" indent="-427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Registrarse</a:t>
            </a: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en la lista de asistencia y</a:t>
            </a:r>
          </a:p>
          <a:p>
            <a:pPr marL="266700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Llenar correctamente y entregar</a:t>
            </a: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: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es-MX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6286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Ficha de registro electrónica con rúbrica original</a:t>
            </a:r>
          </a:p>
          <a:p>
            <a:pPr marL="628650" indent="-266700"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Evaluación de enseñanza-aprendizaje </a:t>
            </a:r>
          </a:p>
          <a:p>
            <a:pPr marL="628650" indent="-266700"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Evaluación de calidad</a:t>
            </a:r>
          </a:p>
          <a:p>
            <a:pPr marL="87312" algn="ctr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Permanecer en el 100% de la duración del curso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2400" dirty="0"/>
              <a:t>Requisitos para considerar su ASISTENCIA y ser acreedor a una CONSTANCIA de participación del taller:</a:t>
            </a:r>
            <a:endParaRPr lang="es-ES" sz="2400" dirty="0"/>
          </a:p>
        </p:txBody>
      </p:sp>
      <p:grpSp>
        <p:nvGrpSpPr>
          <p:cNvPr id="13" name="12 Grupo"/>
          <p:cNvGrpSpPr/>
          <p:nvPr/>
        </p:nvGrpSpPr>
        <p:grpSpPr>
          <a:xfrm rot="21289937">
            <a:off x="1675500" y="3449544"/>
            <a:ext cx="2190108" cy="2992714"/>
            <a:chOff x="522164" y="-658183"/>
            <a:chExt cx="5638312" cy="7278688"/>
          </a:xfrm>
        </p:grpSpPr>
        <p:pic>
          <p:nvPicPr>
            <p:cNvPr id="14" name="13 Imagen" descr="eva enseñanz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94716">
              <a:off x="522164" y="-369983"/>
              <a:ext cx="5638312" cy="6990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3803">
              <a:off x="1458444" y="-658183"/>
              <a:ext cx="1291805" cy="89125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18382" r="32987" b="4970"/>
          <a:stretch/>
        </p:blipFill>
        <p:spPr bwMode="auto">
          <a:xfrm rot="293736">
            <a:off x="708654" y="1358886"/>
            <a:ext cx="2239809" cy="29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13326" r="31845" b="4943"/>
          <a:stretch/>
        </p:blipFill>
        <p:spPr bwMode="auto">
          <a:xfrm rot="267720">
            <a:off x="203818" y="2857427"/>
            <a:ext cx="2126728" cy="28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337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388828"/>
            <a:ext cx="839016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Al finalizar el taller, los participantes: 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MX" sz="2400" dirty="0">
                <a:highlight>
                  <a:srgbClr val="FFFF66"/>
                </a:highlight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Identificarán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los elementos informativos que deberá contener el Aviso de Privacidad en términos de</a:t>
            </a:r>
            <a:r>
              <a:rPr kumimoji="0" lang="es-MX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la Ley Federal</a:t>
            </a:r>
            <a:r>
              <a:rPr kumimoji="0" lang="es-MX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de Protección de Datos Personales en Posesión de </a:t>
            </a:r>
            <a:r>
              <a:rPr lang="es-MX" sz="24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los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Particulares,</a:t>
            </a:r>
            <a:r>
              <a:rPr kumimoji="0" lang="es-MX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su Reglamento y los Lineamientos del Aviso de Privacidad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87616" y="2606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Objetivos del Taller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536" y="414908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Contarán con las herramientas para promover entre su personal y asociados, la </a:t>
            </a:r>
            <a:r>
              <a:rPr lang="es-MX" sz="2400" dirty="0">
                <a:highlight>
                  <a:srgbClr val="FFFF66"/>
                </a:highlight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generación, revisión y mejora </a:t>
            </a:r>
            <a:r>
              <a:rPr lang="es-MX" sz="24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de sus avisos de privacidad, en el marco de lo establecido en la LFPDPPP, su Reglamento y los Lineamientos.</a:t>
            </a:r>
          </a:p>
        </p:txBody>
      </p:sp>
    </p:spTree>
    <p:extLst>
      <p:ext uri="{BB962C8B-B14F-4D97-AF65-F5344CB8AC3E}">
        <p14:creationId xmlns:p14="http://schemas.microsoft.com/office/powerpoint/2010/main" val="33848451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80112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Programa del Taller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1340768"/>
            <a:ext cx="8345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1. PRESENTACIÓN DEL TALLER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Apertura, contexto y objetivos del taller 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Presentación de instructores y participantes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5536" y="2564904"/>
            <a:ext cx="8345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2. ASPECTOS FUNDAMENTALES DEL AVISO DE PRIVACIDAD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El Aviso de Privacidad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Estructura y diseño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Modalidades del Aviso de Privacidad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Momentos para la puesta a disposición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Medidas compensatorias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Elementos del Aviso de Privacidad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5536" y="4725144"/>
            <a:ext cx="8274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54610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 ANÁLISIS DEL CONTENIDO DEL AVISO DE PRIVACIDAD A PARTIR DE UN CASO PRÁCTICO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Ejercicio para </a:t>
            </a:r>
            <a:r>
              <a:rPr lang="es-MX" dirty="0">
                <a:highlight>
                  <a:srgbClr val="FFFF66"/>
                </a:highlight>
                <a:latin typeface="Arial Narrow" panose="020B0606020202030204" pitchFamily="34" charset="0"/>
              </a:rPr>
              <a:t>identificar y comprender el contenido </a:t>
            </a:r>
            <a:r>
              <a:rPr lang="es-MX" dirty="0">
                <a:latin typeface="Arial Narrow" panose="020B0606020202030204" pitchFamily="34" charset="0"/>
              </a:rPr>
              <a:t>de un Aviso de Privacidad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Elaboración del Aviso de Privacidad, a partir del trabajo en equipo, bajo la guía y retroalimentación del instructor</a:t>
            </a:r>
          </a:p>
        </p:txBody>
      </p:sp>
    </p:spTree>
    <p:extLst>
      <p:ext uri="{BB962C8B-B14F-4D97-AF65-F5344CB8AC3E}">
        <p14:creationId xmlns:p14="http://schemas.microsoft.com/office/powerpoint/2010/main" val="30738461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11218" y="1919734"/>
            <a:ext cx="9155217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>
                <a:solidFill>
                  <a:schemeClr val="bg1"/>
                </a:solidFill>
                <a:latin typeface="Calisto MT" pitchFamily="18" charset="0"/>
              </a:defRPr>
            </a:lvl1pPr>
          </a:lstStyle>
          <a:p>
            <a:r>
              <a:rPr lang="es-MX" b="1" dirty="0">
                <a:latin typeface="Century Gothic" panose="020B0502020202020204" pitchFamily="34" charset="0"/>
              </a:rPr>
              <a:t>ASPECTOS FUNDAMENTALES DEL</a:t>
            </a:r>
          </a:p>
          <a:p>
            <a:r>
              <a:rPr lang="es-MX" b="1" dirty="0">
                <a:latin typeface="Century Gothic" panose="020B0502020202020204" pitchFamily="34" charset="0"/>
              </a:rPr>
              <a:t>AVISO DE PRIVACIDAD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37"/>
          <a:stretch/>
        </p:blipFill>
        <p:spPr>
          <a:xfrm>
            <a:off x="-11218" y="2996952"/>
            <a:ext cx="9155217" cy="36004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11217" y="335699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Laura Sofía Gómez Madrigal</a:t>
            </a:r>
          </a:p>
          <a:p>
            <a:pPr algn="ctr"/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Directora de Seguridad de Datos Personales del Sector Privado</a:t>
            </a:r>
          </a:p>
          <a:p>
            <a:pPr algn="ctr"/>
            <a:endParaRPr lang="es-MX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es-MX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349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733291" y="4321874"/>
            <a:ext cx="2016224" cy="2016226"/>
            <a:chOff x="683568" y="4581128"/>
            <a:chExt cx="2016224" cy="2016226"/>
          </a:xfrm>
        </p:grpSpPr>
        <p:pic>
          <p:nvPicPr>
            <p:cNvPr id="16389" name="Picture 5" descr="Stick Figure Press On Screen - PowerPoint Animation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2016224" cy="201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899592" y="6237312"/>
              <a:ext cx="16561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114976" y="1672466"/>
            <a:ext cx="1944216" cy="1944217"/>
            <a:chOff x="5436096" y="2276872"/>
            <a:chExt cx="1944216" cy="1944217"/>
          </a:xfrm>
        </p:grpSpPr>
        <p:pic>
          <p:nvPicPr>
            <p:cNvPr id="16387" name="Picture 3" descr="3D Figure Customer Service - PowerPoint Animation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276872"/>
              <a:ext cx="1944216" cy="194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5652120" y="3933056"/>
              <a:ext cx="158417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4880558" y="240101"/>
            <a:ext cx="429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 Aviso de Privacidad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504" y="119675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¿Qué es el Aviso de Privacidad?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</a:rPr>
              <a:t>Un </a:t>
            </a:r>
            <a:r>
              <a:rPr lang="es-MX" sz="2000" b="1" dirty="0">
                <a:highlight>
                  <a:srgbClr val="FFFF66"/>
                </a:highlight>
                <a:latin typeface="Arial Narrow" panose="020B0606020202030204" pitchFamily="34" charset="0"/>
              </a:rPr>
              <a:t>documento</a:t>
            </a:r>
            <a:r>
              <a:rPr lang="es-MX" sz="2000" dirty="0">
                <a:highlight>
                  <a:srgbClr val="FFFF66"/>
                </a:highlight>
                <a:latin typeface="Arial Narrow" panose="020B0606020202030204" pitchFamily="34" charset="0"/>
              </a:rPr>
              <a:t> </a:t>
            </a:r>
            <a:r>
              <a:rPr lang="es-MX" sz="2000" dirty="0">
                <a:latin typeface="Arial Narrow" panose="020B0606020202030204" pitchFamily="34" charset="0"/>
              </a:rPr>
              <a:t>físico, electrónico o en cualquier otro formato (visual, sonoro, etc.) </a:t>
            </a:r>
            <a:r>
              <a:rPr lang="es-MX" sz="2000" b="1" dirty="0">
                <a:latin typeface="Arial Narrow" panose="020B0606020202030204" pitchFamily="34" charset="0"/>
              </a:rPr>
              <a:t>generado por el responsable que es puesto </a:t>
            </a:r>
            <a:r>
              <a:rPr lang="es-MX" sz="2000" b="1" dirty="0">
                <a:highlight>
                  <a:srgbClr val="FFFF66"/>
                </a:highlight>
                <a:latin typeface="Arial Narrow" panose="020B0606020202030204" pitchFamily="34" charset="0"/>
              </a:rPr>
              <a:t>a disposición del titular</a:t>
            </a:r>
            <a:r>
              <a:rPr lang="es-MX" sz="2000" b="1" dirty="0">
                <a:latin typeface="Arial Narrow" panose="020B0606020202030204" pitchFamily="34" charset="0"/>
              </a:rPr>
              <a:t>, previo al tratamiento de sus datos personales</a:t>
            </a:r>
            <a:r>
              <a:rPr lang="es-MX" sz="2000" dirty="0">
                <a:latin typeface="Arial Narrow" panose="020B0606020202030204" pitchFamily="34" charset="0"/>
              </a:rPr>
              <a:t>, con el propósito de informarle qué datos se recaban y con qué fines.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8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</a:rPr>
              <a:t>Es la materialización del </a:t>
            </a:r>
            <a:r>
              <a:rPr lang="es-MX" sz="2000" b="1" dirty="0">
                <a:latin typeface="Arial Narrow" panose="020B0606020202030204" pitchFamily="34" charset="0"/>
              </a:rPr>
              <a:t>Principio de Información</a:t>
            </a:r>
            <a:r>
              <a:rPr lang="es-MX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MX" sz="2000" dirty="0">
              <a:latin typeface="Arial Narrow" panose="020B0606020202030204" pitchFamily="34" charset="0"/>
            </a:endParaRPr>
          </a:p>
          <a:p>
            <a:pPr algn="just"/>
            <a:endParaRPr lang="es-MX" sz="2000" dirty="0">
              <a:latin typeface="Arial Narrow" panose="020B0606020202030204" pitchFamily="34" charset="0"/>
            </a:endParaRPr>
          </a:p>
          <a:p>
            <a:endParaRPr lang="es-MX" sz="800" dirty="0"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69929" y="4092396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Objetivo del Aviso de Privacidad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</a:rPr>
              <a:t>Establecer los </a:t>
            </a:r>
            <a:r>
              <a:rPr lang="es-MX" sz="2000" dirty="0">
                <a:highlight>
                  <a:srgbClr val="FFFF00"/>
                </a:highlight>
                <a:latin typeface="Arial Narrow" panose="020B0606020202030204" pitchFamily="34" charset="0"/>
              </a:rPr>
              <a:t>términos</a:t>
            </a:r>
            <a:r>
              <a:rPr lang="es-MX" sz="2000" dirty="0">
                <a:latin typeface="Arial Narrow" panose="020B0606020202030204" pitchFamily="34" charset="0"/>
              </a:rPr>
              <a:t>, alcances y condiciones generales del tratamiento de los datos personales.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</a:rPr>
              <a:t>Informar al titular para que pueda tomar </a:t>
            </a:r>
            <a:r>
              <a:rPr lang="es-MX" sz="2000" dirty="0">
                <a:highlight>
                  <a:srgbClr val="FFFF66"/>
                </a:highlight>
                <a:latin typeface="Arial Narrow" panose="020B0606020202030204" pitchFamily="34" charset="0"/>
              </a:rPr>
              <a:t>decisiones informadas</a:t>
            </a:r>
            <a:r>
              <a:rPr lang="es-MX" sz="2000" dirty="0">
                <a:latin typeface="Arial Narrow" panose="020B0606020202030204" pitchFamily="34" charset="0"/>
              </a:rPr>
              <a:t> sobre sus datos personales, a efecto de mantener el control y disposición sobre ellos.</a:t>
            </a:r>
          </a:p>
        </p:txBody>
      </p:sp>
    </p:spTree>
    <p:extLst>
      <p:ext uri="{BB962C8B-B14F-4D97-AF65-F5344CB8AC3E}">
        <p14:creationId xmlns:p14="http://schemas.microsoft.com/office/powerpoint/2010/main" val="225617335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90" t="2237" r="5363" b="3824"/>
          <a:stretch/>
        </p:blipFill>
        <p:spPr>
          <a:xfrm>
            <a:off x="6588224" y="2276872"/>
            <a:ext cx="2448272" cy="30243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262707"/>
            <a:ext cx="626469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 Narrow" panose="020B0606020202030204" pitchFamily="34" charset="0"/>
              </a:rPr>
              <a:t>Ser </a:t>
            </a:r>
            <a:r>
              <a:rPr lang="es-MX" sz="2400" dirty="0">
                <a:highlight>
                  <a:srgbClr val="FFFF66"/>
                </a:highlight>
                <a:latin typeface="Arial Narrow" panose="020B0606020202030204" pitchFamily="34" charset="0"/>
              </a:rPr>
              <a:t>sencillo</a:t>
            </a:r>
            <a:r>
              <a:rPr lang="es-MX" sz="2400" dirty="0">
                <a:latin typeface="Arial Narrow" panose="020B0606020202030204" pitchFamily="34" charset="0"/>
              </a:rPr>
              <a:t> y con la información necesaria, expresado en español y con un lenguaje claro y comprensible;</a:t>
            </a: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endParaRPr lang="es-MX" sz="1000" dirty="0">
              <a:latin typeface="Arial Narrow" panose="020B0606020202030204" pitchFamily="34" charset="0"/>
            </a:endParaRP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 usar frases inexactas, ambiguas o vagas;</a:t>
            </a: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endParaRPr lang="es-MX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 Narrow" panose="020B0606020202030204" pitchFamily="34" charset="0"/>
              </a:rPr>
              <a:t>Para su redacción tomar en cuenta el </a:t>
            </a:r>
            <a:r>
              <a:rPr lang="es-MX" sz="2400" dirty="0">
                <a:highlight>
                  <a:srgbClr val="FFFF66"/>
                </a:highlight>
                <a:latin typeface="Arial Narrow" panose="020B0606020202030204" pitchFamily="34" charset="0"/>
              </a:rPr>
              <a:t>perfil del titular; </a:t>
            </a: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endParaRPr lang="es-MX" sz="1000" dirty="0">
              <a:latin typeface="Arial Narrow" panose="020B0606020202030204" pitchFamily="34" charset="0"/>
            </a:endParaRP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 incluir textos o formatos que induzcan al titular a elegir una opción en específico;</a:t>
            </a: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endParaRPr lang="es-MX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 Narrow" panose="020B0606020202030204" pitchFamily="34" charset="0"/>
              </a:rPr>
              <a:t>No incluir casillas previamente marcadas, y</a:t>
            </a: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endParaRPr lang="es-MX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algn="just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 remitir a textos o documentos que no estén disponibles para el titular.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60648"/>
            <a:ext cx="784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s-MX" dirty="0"/>
              <a:t>Estructura y diseño del Aviso de Privacidad</a:t>
            </a:r>
          </a:p>
        </p:txBody>
      </p:sp>
    </p:spTree>
    <p:extLst>
      <p:ext uri="{BB962C8B-B14F-4D97-AF65-F5344CB8AC3E}">
        <p14:creationId xmlns:p14="http://schemas.microsoft.com/office/powerpoint/2010/main" val="82426630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ACB2C5A07D949B0332C910E589859" ma:contentTypeVersion="6" ma:contentTypeDescription="Crear nuevo documento." ma:contentTypeScope="" ma:versionID="b2332b9cd850fe35695ff15960d4ef1c">
  <xsd:schema xmlns:xsd="http://www.w3.org/2001/XMLSchema" xmlns:xs="http://www.w3.org/2001/XMLSchema" xmlns:p="http://schemas.microsoft.com/office/2006/metadata/properties" xmlns:ns2="d52de530-e09c-4214-8367-9dcf1a852bc6" targetNamespace="http://schemas.microsoft.com/office/2006/metadata/properties" ma:root="true" ma:fieldsID="5fba3abb3a635aa6c33819a4e1cf0f8a" ns2:_="">
    <xsd:import namespace="d52de530-e09c-4214-8367-9dcf1a852bc6"/>
    <xsd:element name="properties">
      <xsd:complexType>
        <xsd:sequence>
          <xsd:element name="documentManagement">
            <xsd:complexType>
              <xsd:all>
                <xsd:element ref="ns2:Seccion"/>
                <xsd:element ref="ns2:Nombre_x0020_completo" minOccurs="0"/>
                <xsd:element ref="ns2:Fecha" minOccurs="0"/>
                <xsd:element ref="ns2:Orden_x0020_Seccion" minOccurs="0"/>
                <xsd:element ref="ns2:Orden_x0020_D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de530-e09c-4214-8367-9dcf1a852bc6" elementFormDefault="qualified">
    <xsd:import namespace="http://schemas.microsoft.com/office/2006/documentManagement/types"/>
    <xsd:import namespace="http://schemas.microsoft.com/office/infopath/2007/PartnerControls"/>
    <xsd:element name="Seccion" ma:index="1" ma:displayName="Seccion" ma:internalName="Seccion">
      <xsd:simpleType>
        <xsd:restriction base="dms:Note"/>
      </xsd:simpleType>
    </xsd:element>
    <xsd:element name="Nombre_x0020_completo" ma:index="2" nillable="true" ma:displayName="Nombre completo" ma:internalName="Nombre_x0020_completo">
      <xsd:simpleType>
        <xsd:restriction base="dms:Note"/>
      </xsd:simpleType>
    </xsd:element>
    <xsd:element name="Fecha" ma:index="3" nillable="true" ma:displayName="Fecha" ma:default="[today]" ma:format="DateOnly" ma:internalName="Fecha">
      <xsd:simpleType>
        <xsd:restriction base="dms:DateTime"/>
      </xsd:simpleType>
    </xsd:element>
    <xsd:element name="Orden_x0020_Seccion" ma:index="4" nillable="true" ma:displayName="Orden Seccion" ma:decimals="0" ma:internalName="Orden_x0020_Seccion">
      <xsd:simpleType>
        <xsd:restriction base="dms:Number"/>
      </xsd:simpleType>
    </xsd:element>
    <xsd:element name="Orden_x0020_Dos" ma:index="5" nillable="true" ma:displayName="Orden Dos" ma:decimals="0" ma:internalName="Orden_x0020_Dos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_x0020_Seccion xmlns="d52de530-e09c-4214-8367-9dcf1a852bc6">10</Orden_x0020_Seccion>
    <Seccion xmlns="d52de530-e09c-4214-8367-9dcf1a852bc6">Presentaciones utilizadas en los cursos presenciales dirigidos a Sujetos Regulados</Seccion>
    <Orden_x0020_Dos xmlns="d52de530-e09c-4214-8367-9dcf1a852bc6">4</Orden_x0020_Dos>
    <Nombre_x0020_completo xmlns="d52de530-e09c-4214-8367-9dcf1a852bc6">Presentación del Taller de Aviso de Privacidad impartido por Laura Gómez Madrigal</Nombre_x0020_completo>
    <Fecha xmlns="d52de530-e09c-4214-8367-9dcf1a852bc6">2019-06-03T05:00:00+00:00</Fecha>
  </documentManagement>
</p:properties>
</file>

<file path=customXml/itemProps1.xml><?xml version="1.0" encoding="utf-8"?>
<ds:datastoreItem xmlns:ds="http://schemas.openxmlformats.org/officeDocument/2006/customXml" ds:itemID="{95916654-CDBD-4E3B-BDBE-6387933502F9}"/>
</file>

<file path=customXml/itemProps2.xml><?xml version="1.0" encoding="utf-8"?>
<ds:datastoreItem xmlns:ds="http://schemas.openxmlformats.org/officeDocument/2006/customXml" ds:itemID="{59BB1931-13B4-4FC8-9A28-898620976139}"/>
</file>

<file path=customXml/itemProps3.xml><?xml version="1.0" encoding="utf-8"?>
<ds:datastoreItem xmlns:ds="http://schemas.openxmlformats.org/officeDocument/2006/customXml" ds:itemID="{34997F1C-5BC7-4FCA-9B70-EF32C3AE58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3978</Words>
  <Application>Microsoft Office PowerPoint</Application>
  <PresentationFormat>Presentación en pantalla (4:3)</PresentationFormat>
  <Paragraphs>403</Paragraphs>
  <Slides>34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Calisto MT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Levy Covarrubias</dc:creator>
  <cp:lastModifiedBy>Araceli Valencia Vázquez</cp:lastModifiedBy>
  <cp:revision>603</cp:revision>
  <cp:lastPrinted>2015-05-12T00:29:08Z</cp:lastPrinted>
  <dcterms:created xsi:type="dcterms:W3CDTF">2012-06-01T18:54:00Z</dcterms:created>
  <dcterms:modified xsi:type="dcterms:W3CDTF">2019-06-21T20:34:39Z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0x010100B61ACB2C5A07D949B0332C910E589859</vt:lpwstr>
  </property>
</Properties>
</file>